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465" r:id="rId3"/>
    <p:sldId id="258" r:id="rId4"/>
    <p:sldId id="306" r:id="rId5"/>
    <p:sldId id="307" r:id="rId6"/>
    <p:sldId id="331" r:id="rId7"/>
    <p:sldId id="288" r:id="rId8"/>
    <p:sldId id="290" r:id="rId9"/>
    <p:sldId id="289" r:id="rId10"/>
    <p:sldId id="286" r:id="rId11"/>
    <p:sldId id="308" r:id="rId12"/>
    <p:sldId id="466" r:id="rId13"/>
    <p:sldId id="467" r:id="rId14"/>
    <p:sldId id="341" r:id="rId15"/>
    <p:sldId id="313" r:id="rId16"/>
    <p:sldId id="315" r:id="rId17"/>
    <p:sldId id="316" r:id="rId18"/>
    <p:sldId id="317" r:id="rId19"/>
    <p:sldId id="343" r:id="rId20"/>
    <p:sldId id="319" r:id="rId21"/>
    <p:sldId id="320" r:id="rId22"/>
    <p:sldId id="321" r:id="rId23"/>
    <p:sldId id="322" r:id="rId24"/>
    <p:sldId id="323" r:id="rId25"/>
    <p:sldId id="324" r:id="rId26"/>
    <p:sldId id="325" r:id="rId27"/>
    <p:sldId id="332" r:id="rId28"/>
    <p:sldId id="333" r:id="rId29"/>
    <p:sldId id="334" r:id="rId30"/>
    <p:sldId id="335" r:id="rId31"/>
    <p:sldId id="336" r:id="rId32"/>
    <p:sldId id="337" r:id="rId33"/>
    <p:sldId id="338" r:id="rId34"/>
    <p:sldId id="339" r:id="rId35"/>
    <p:sldId id="340" r:id="rId36"/>
    <p:sldId id="327" r:id="rId37"/>
    <p:sldId id="328" r:id="rId38"/>
    <p:sldId id="329" r:id="rId39"/>
    <p:sldId id="281" r:id="rId40"/>
    <p:sldId id="298" r:id="rId41"/>
  </p:sldIdLst>
  <p:sldSz cx="9144000" cy="5143500" type="screen16x9"/>
  <p:notesSz cx="6858000" cy="9144000"/>
  <p:defaultTextStyle>
    <a:lvl1pPr algn="ctr" defTabSz="366737">
      <a:defRPr sz="2250">
        <a:latin typeface="+mn-lt"/>
        <a:ea typeface="+mn-ea"/>
        <a:cs typeface="+mn-cs"/>
        <a:sym typeface="Helvetica Light"/>
      </a:defRPr>
    </a:lvl1pPr>
    <a:lvl2pPr indent="143505" algn="ctr" defTabSz="366737">
      <a:defRPr sz="2250">
        <a:latin typeface="+mn-lt"/>
        <a:ea typeface="+mn-ea"/>
        <a:cs typeface="+mn-cs"/>
        <a:sym typeface="Helvetica Light"/>
      </a:defRPr>
    </a:lvl2pPr>
    <a:lvl3pPr indent="287012" algn="ctr" defTabSz="366737">
      <a:defRPr sz="2250">
        <a:latin typeface="+mn-lt"/>
        <a:ea typeface="+mn-ea"/>
        <a:cs typeface="+mn-cs"/>
        <a:sym typeface="Helvetica Light"/>
      </a:defRPr>
    </a:lvl3pPr>
    <a:lvl4pPr indent="430517" algn="ctr" defTabSz="366737">
      <a:defRPr sz="2250">
        <a:latin typeface="+mn-lt"/>
        <a:ea typeface="+mn-ea"/>
        <a:cs typeface="+mn-cs"/>
        <a:sym typeface="Helvetica Light"/>
      </a:defRPr>
    </a:lvl4pPr>
    <a:lvl5pPr indent="574022" algn="ctr" defTabSz="366737">
      <a:defRPr sz="2250">
        <a:latin typeface="+mn-lt"/>
        <a:ea typeface="+mn-ea"/>
        <a:cs typeface="+mn-cs"/>
        <a:sym typeface="Helvetica Light"/>
      </a:defRPr>
    </a:lvl5pPr>
    <a:lvl6pPr indent="717528" algn="ctr" defTabSz="366737">
      <a:defRPr sz="2250">
        <a:latin typeface="+mn-lt"/>
        <a:ea typeface="+mn-ea"/>
        <a:cs typeface="+mn-cs"/>
        <a:sym typeface="Helvetica Light"/>
      </a:defRPr>
    </a:lvl6pPr>
    <a:lvl7pPr indent="861034" algn="ctr" defTabSz="366737">
      <a:defRPr sz="2250">
        <a:latin typeface="+mn-lt"/>
        <a:ea typeface="+mn-ea"/>
        <a:cs typeface="+mn-cs"/>
        <a:sym typeface="Helvetica Light"/>
      </a:defRPr>
    </a:lvl7pPr>
    <a:lvl8pPr indent="1004539" algn="ctr" defTabSz="366737">
      <a:defRPr sz="2250">
        <a:latin typeface="+mn-lt"/>
        <a:ea typeface="+mn-ea"/>
        <a:cs typeface="+mn-cs"/>
        <a:sym typeface="Helvetica Light"/>
      </a:defRPr>
    </a:lvl8pPr>
    <a:lvl9pPr indent="1148045" algn="ctr" defTabSz="366737">
      <a:defRPr sz="2250"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68FF"/>
    <a:srgbClr val="84AEFF"/>
    <a:srgbClr val="1F33AB"/>
    <a:srgbClr val="0E9647"/>
    <a:srgbClr val="FDE111"/>
    <a:srgbClr val="EDEDED"/>
    <a:srgbClr val="194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45"/>
    <p:restoredTop sz="85442"/>
  </p:normalViewPr>
  <p:slideViewPr>
    <p:cSldViewPr snapToGrid="0" snapToObjects="1">
      <p:cViewPr varScale="1">
        <p:scale>
          <a:sx n="122" d="100"/>
          <a:sy n="122" d="100"/>
        </p:scale>
        <p:origin x="200" y="46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149E08-5597-3E45-8582-EEB58189C482}" type="datetimeFigureOut">
              <a:rPr lang="en-US" smtClean="0"/>
              <a:t>9/14/23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A69502-A57F-A84E-93AF-100B756C63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7028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 dirty="0"/>
          </a:p>
        </p:txBody>
      </p:sp>
      <p:sp>
        <p:nvSpPr>
          <p:cNvPr id="73" name="Shape 7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9514939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287012">
      <a:lnSpc>
        <a:spcPct val="125000"/>
      </a:lnSpc>
      <a:defRPr sz="1500">
        <a:latin typeface="Avenir"/>
        <a:ea typeface="Avenir"/>
        <a:cs typeface="Avenir"/>
        <a:sym typeface="Avenir Roman"/>
      </a:defRPr>
    </a:lvl1pPr>
    <a:lvl2pPr indent="143505" defTabSz="287012">
      <a:lnSpc>
        <a:spcPct val="125000"/>
      </a:lnSpc>
      <a:defRPr sz="1500">
        <a:latin typeface="Avenir"/>
        <a:ea typeface="Avenir"/>
        <a:cs typeface="Avenir"/>
        <a:sym typeface="Avenir Roman"/>
      </a:defRPr>
    </a:lvl2pPr>
    <a:lvl3pPr indent="287012" defTabSz="287012">
      <a:lnSpc>
        <a:spcPct val="125000"/>
      </a:lnSpc>
      <a:defRPr sz="1500">
        <a:latin typeface="Avenir"/>
        <a:ea typeface="Avenir"/>
        <a:cs typeface="Avenir"/>
        <a:sym typeface="Avenir Roman"/>
      </a:defRPr>
    </a:lvl3pPr>
    <a:lvl4pPr indent="430517" defTabSz="287012">
      <a:lnSpc>
        <a:spcPct val="125000"/>
      </a:lnSpc>
      <a:defRPr sz="1500">
        <a:latin typeface="Avenir"/>
        <a:ea typeface="Avenir"/>
        <a:cs typeface="Avenir"/>
        <a:sym typeface="Avenir Roman"/>
      </a:defRPr>
    </a:lvl4pPr>
    <a:lvl5pPr indent="574022" defTabSz="287012">
      <a:lnSpc>
        <a:spcPct val="125000"/>
      </a:lnSpc>
      <a:defRPr sz="1500">
        <a:latin typeface="Avenir"/>
        <a:ea typeface="Avenir"/>
        <a:cs typeface="Avenir"/>
        <a:sym typeface="Avenir Roman"/>
      </a:defRPr>
    </a:lvl5pPr>
    <a:lvl6pPr indent="717528" defTabSz="287012">
      <a:lnSpc>
        <a:spcPct val="125000"/>
      </a:lnSpc>
      <a:defRPr sz="1500">
        <a:latin typeface="Avenir"/>
        <a:ea typeface="Avenir"/>
        <a:cs typeface="Avenir"/>
        <a:sym typeface="Avenir Roman"/>
      </a:defRPr>
    </a:lvl6pPr>
    <a:lvl7pPr indent="861034" defTabSz="287012">
      <a:lnSpc>
        <a:spcPct val="125000"/>
      </a:lnSpc>
      <a:defRPr sz="1500">
        <a:latin typeface="Avenir"/>
        <a:ea typeface="Avenir"/>
        <a:cs typeface="Avenir"/>
        <a:sym typeface="Avenir Roman"/>
      </a:defRPr>
    </a:lvl7pPr>
    <a:lvl8pPr indent="1004539" defTabSz="287012">
      <a:lnSpc>
        <a:spcPct val="125000"/>
      </a:lnSpc>
      <a:defRPr sz="1500">
        <a:latin typeface="Avenir"/>
        <a:ea typeface="Avenir"/>
        <a:cs typeface="Avenir"/>
        <a:sym typeface="Avenir Roman"/>
      </a:defRPr>
    </a:lvl8pPr>
    <a:lvl9pPr indent="1148045" defTabSz="287012">
      <a:lnSpc>
        <a:spcPct val="125000"/>
      </a:lnSpc>
      <a:defRPr sz="1500">
        <a:latin typeface="Avenir"/>
        <a:ea typeface="Avenir"/>
        <a:cs typeface="Avenir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87012" rtl="0">
              <a:lnSpc>
                <a:spcPct val="125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140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size(400,300);</a:t>
            </a:r>
          </a:p>
          <a:p>
            <a:r>
              <a:rPr lang="en-IE" dirty="0"/>
              <a:t>background(190, 240, 245); </a:t>
            </a:r>
          </a:p>
          <a:p>
            <a:endParaRPr lang="en-IE" dirty="0"/>
          </a:p>
          <a:p>
            <a:r>
              <a:rPr lang="en-IE" dirty="0"/>
              <a:t>fill(100, 150, 70);</a:t>
            </a:r>
          </a:p>
          <a:p>
            <a:endParaRPr lang="en-IE" dirty="0"/>
          </a:p>
          <a:p>
            <a:r>
              <a:rPr lang="en-IE" dirty="0" err="1"/>
              <a:t>rect</a:t>
            </a:r>
            <a:r>
              <a:rPr lang="en-IE" dirty="0"/>
              <a:t>(100,100,200,100);</a:t>
            </a:r>
          </a:p>
          <a:p>
            <a:r>
              <a:rPr lang="en-IE" dirty="0" err="1"/>
              <a:t>rect</a:t>
            </a:r>
            <a:r>
              <a:rPr lang="en-IE" dirty="0"/>
              <a:t>(150,200,20,20);</a:t>
            </a:r>
          </a:p>
          <a:p>
            <a:r>
              <a:rPr lang="en-IE" dirty="0"/>
              <a:t>line(100,100,300,200);</a:t>
            </a:r>
          </a:p>
          <a:p>
            <a:endParaRPr lang="en-IE" dirty="0"/>
          </a:p>
          <a:p>
            <a:r>
              <a:rPr lang="en-IE" dirty="0"/>
              <a:t>fill(200,250,70);</a:t>
            </a:r>
          </a:p>
          <a:p>
            <a:endParaRPr lang="en-IE" dirty="0"/>
          </a:p>
          <a:p>
            <a:r>
              <a:rPr lang="en-IE" dirty="0"/>
              <a:t>ellipse(200,100,20,60);</a:t>
            </a:r>
          </a:p>
          <a:p>
            <a:r>
              <a:rPr lang="en-IE" dirty="0"/>
              <a:t>ellipse(250,130,25,25);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9BE90-ABBD-4931-8E0C-089E0ACACA6B}" type="slidenum">
              <a:rPr lang="en-IE" smtClean="0"/>
              <a:t>18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693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9BE90-ABBD-4931-8E0C-089E0ACACA6B}" type="slidenum">
              <a:rPr lang="en-IE" smtClean="0"/>
              <a:t>22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851791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9BE90-ABBD-4931-8E0C-089E0ACACA6B}" type="slidenum">
              <a:rPr lang="en-IE" smtClean="0"/>
              <a:t>24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86867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size(400,300);</a:t>
            </a:r>
          </a:p>
          <a:p>
            <a:r>
              <a:rPr lang="en-IE" dirty="0"/>
              <a:t>background(190, 240, 245); </a:t>
            </a:r>
          </a:p>
          <a:p>
            <a:r>
              <a:rPr lang="en-IE" dirty="0" err="1"/>
              <a:t>strokeWeight</a:t>
            </a:r>
            <a:r>
              <a:rPr lang="en-IE" dirty="0"/>
              <a:t>(3);</a:t>
            </a:r>
          </a:p>
          <a:p>
            <a:endParaRPr lang="en-IE" dirty="0"/>
          </a:p>
          <a:p>
            <a:r>
              <a:rPr lang="en-IE" dirty="0"/>
              <a:t>fill(100, 150, 70);</a:t>
            </a:r>
          </a:p>
          <a:p>
            <a:endParaRPr lang="en-IE" dirty="0"/>
          </a:p>
          <a:p>
            <a:r>
              <a:rPr lang="en-IE" dirty="0" err="1"/>
              <a:t>rect</a:t>
            </a:r>
            <a:r>
              <a:rPr lang="en-IE" dirty="0"/>
              <a:t>(100,100,200,100);</a:t>
            </a:r>
          </a:p>
          <a:p>
            <a:r>
              <a:rPr lang="en-IE" dirty="0" err="1"/>
              <a:t>rect</a:t>
            </a:r>
            <a:r>
              <a:rPr lang="en-IE" dirty="0"/>
              <a:t>(150,200,20,20);</a:t>
            </a:r>
          </a:p>
          <a:p>
            <a:r>
              <a:rPr lang="en-IE" dirty="0"/>
              <a:t>line(100,100,300,200);</a:t>
            </a:r>
          </a:p>
          <a:p>
            <a:endParaRPr lang="en-IE" dirty="0"/>
          </a:p>
          <a:p>
            <a:r>
              <a:rPr lang="en-IE" dirty="0"/>
              <a:t>fill(200,250,70);</a:t>
            </a:r>
          </a:p>
          <a:p>
            <a:endParaRPr lang="en-IE" dirty="0"/>
          </a:p>
          <a:p>
            <a:r>
              <a:rPr lang="en-IE" dirty="0" err="1"/>
              <a:t>noStroke</a:t>
            </a:r>
            <a:r>
              <a:rPr lang="en-IE" dirty="0"/>
              <a:t>();</a:t>
            </a:r>
          </a:p>
          <a:p>
            <a:r>
              <a:rPr lang="en-IE" dirty="0"/>
              <a:t>ellipse(200,100,20,60);</a:t>
            </a:r>
          </a:p>
          <a:p>
            <a:endParaRPr lang="en-IE" dirty="0"/>
          </a:p>
          <a:p>
            <a:r>
              <a:rPr lang="en-IE" dirty="0"/>
              <a:t>stroke(0,0,0);</a:t>
            </a:r>
          </a:p>
          <a:p>
            <a:r>
              <a:rPr lang="en-IE" dirty="0"/>
              <a:t>ellipse(250,130,25,25);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9BE90-ABBD-4931-8E0C-089E0ACACA6B}" type="slidenum">
              <a:rPr lang="en-IE" smtClean="0"/>
              <a:t>26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51156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size(400,300);</a:t>
            </a:r>
          </a:p>
          <a:p>
            <a:r>
              <a:rPr lang="en-IE" dirty="0"/>
              <a:t>background(190, 240, 245); </a:t>
            </a:r>
          </a:p>
          <a:p>
            <a:r>
              <a:rPr lang="en-IE" dirty="0" err="1"/>
              <a:t>strokeWeight</a:t>
            </a:r>
            <a:r>
              <a:rPr lang="en-IE" dirty="0"/>
              <a:t>(3);</a:t>
            </a:r>
          </a:p>
          <a:p>
            <a:endParaRPr lang="en-IE" dirty="0"/>
          </a:p>
          <a:p>
            <a:r>
              <a:rPr lang="en-IE" dirty="0"/>
              <a:t>fill(100, 150, 70);</a:t>
            </a:r>
          </a:p>
          <a:p>
            <a:endParaRPr lang="en-IE" dirty="0"/>
          </a:p>
          <a:p>
            <a:r>
              <a:rPr lang="en-IE" dirty="0" err="1"/>
              <a:t>rect</a:t>
            </a:r>
            <a:r>
              <a:rPr lang="en-IE" dirty="0"/>
              <a:t>(100,100,200,100);</a:t>
            </a:r>
          </a:p>
          <a:p>
            <a:r>
              <a:rPr lang="en-IE" dirty="0" err="1"/>
              <a:t>rect</a:t>
            </a:r>
            <a:r>
              <a:rPr lang="en-IE" dirty="0"/>
              <a:t>(150,200,20,20);</a:t>
            </a:r>
          </a:p>
          <a:p>
            <a:r>
              <a:rPr lang="en-IE" dirty="0"/>
              <a:t>line(100,100,300,200);</a:t>
            </a:r>
          </a:p>
          <a:p>
            <a:endParaRPr lang="en-IE" dirty="0"/>
          </a:p>
          <a:p>
            <a:r>
              <a:rPr lang="en-IE" dirty="0"/>
              <a:t>fill(200,250,70);</a:t>
            </a:r>
          </a:p>
          <a:p>
            <a:endParaRPr lang="en-IE" dirty="0"/>
          </a:p>
          <a:p>
            <a:r>
              <a:rPr lang="en-IE" dirty="0" err="1"/>
              <a:t>noStroke</a:t>
            </a:r>
            <a:r>
              <a:rPr lang="en-IE" dirty="0"/>
              <a:t>();</a:t>
            </a:r>
          </a:p>
          <a:p>
            <a:r>
              <a:rPr lang="en-IE" dirty="0"/>
              <a:t>ellipse(200,100,20,60);</a:t>
            </a:r>
          </a:p>
          <a:p>
            <a:endParaRPr lang="en-IE" dirty="0"/>
          </a:p>
          <a:p>
            <a:r>
              <a:rPr lang="en-IE" dirty="0"/>
              <a:t>stroke(0,0,0);</a:t>
            </a:r>
          </a:p>
          <a:p>
            <a:r>
              <a:rPr lang="en-IE" dirty="0"/>
              <a:t>ellipse(250,130,25,25);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9BE90-ABBD-4931-8E0C-089E0ACACA6B}" type="slidenum">
              <a:rPr lang="en-IE" smtClean="0"/>
              <a:t>36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320169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//Setting up the display window and </a:t>
            </a:r>
            <a:r>
              <a:rPr lang="en-IE" dirty="0" err="1"/>
              <a:t>strokeWeight</a:t>
            </a:r>
            <a:endParaRPr lang="en-IE" dirty="0"/>
          </a:p>
          <a:p>
            <a:r>
              <a:rPr lang="en-IE" dirty="0"/>
              <a:t>size(400,300);</a:t>
            </a:r>
          </a:p>
          <a:p>
            <a:r>
              <a:rPr lang="en-IE" dirty="0"/>
              <a:t>background(190, 240, 245); </a:t>
            </a:r>
          </a:p>
          <a:p>
            <a:r>
              <a:rPr lang="en-IE" dirty="0" err="1"/>
              <a:t>strokeWeight</a:t>
            </a:r>
            <a:r>
              <a:rPr lang="en-IE" dirty="0"/>
              <a:t>(3);</a:t>
            </a:r>
          </a:p>
          <a:p>
            <a:endParaRPr lang="en-IE" dirty="0"/>
          </a:p>
          <a:p>
            <a:r>
              <a:rPr lang="en-IE" dirty="0"/>
              <a:t>//fill the rectangles with dark green</a:t>
            </a:r>
          </a:p>
          <a:p>
            <a:r>
              <a:rPr lang="en-IE" dirty="0"/>
              <a:t>fill(100, 150, 70);</a:t>
            </a:r>
          </a:p>
          <a:p>
            <a:endParaRPr lang="en-IE" dirty="0"/>
          </a:p>
          <a:p>
            <a:r>
              <a:rPr lang="en-IE" dirty="0"/>
              <a:t>/* Drawing a rectangle, followed by a</a:t>
            </a:r>
          </a:p>
          <a:p>
            <a:r>
              <a:rPr lang="en-IE" dirty="0"/>
              <a:t>   square and finally, a line */</a:t>
            </a:r>
          </a:p>
          <a:p>
            <a:r>
              <a:rPr lang="en-IE" dirty="0" err="1"/>
              <a:t>rect</a:t>
            </a:r>
            <a:r>
              <a:rPr lang="en-IE" dirty="0"/>
              <a:t>(100,100,200,100);</a:t>
            </a:r>
          </a:p>
          <a:p>
            <a:r>
              <a:rPr lang="en-IE" dirty="0" err="1"/>
              <a:t>rect</a:t>
            </a:r>
            <a:r>
              <a:rPr lang="en-IE" dirty="0"/>
              <a:t>(150,200,20,20);</a:t>
            </a:r>
          </a:p>
          <a:p>
            <a:r>
              <a:rPr lang="en-IE" dirty="0"/>
              <a:t>line(100,100,300,200);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fill(200,250,70);   //light green for ellipses</a:t>
            </a:r>
          </a:p>
          <a:p>
            <a:endParaRPr lang="en-IE" dirty="0"/>
          </a:p>
          <a:p>
            <a:r>
              <a:rPr lang="en-IE" dirty="0"/>
              <a:t>//Drawing an ellipse with no outline</a:t>
            </a:r>
          </a:p>
          <a:p>
            <a:r>
              <a:rPr lang="en-IE" dirty="0" err="1"/>
              <a:t>noStroke</a:t>
            </a:r>
            <a:r>
              <a:rPr lang="en-IE" dirty="0"/>
              <a:t>();</a:t>
            </a:r>
          </a:p>
          <a:p>
            <a:r>
              <a:rPr lang="en-IE" dirty="0"/>
              <a:t>ellipse(200,100,20,60);</a:t>
            </a:r>
          </a:p>
          <a:p>
            <a:endParaRPr lang="en-IE" dirty="0"/>
          </a:p>
          <a:p>
            <a:r>
              <a:rPr lang="en-IE" dirty="0"/>
              <a:t>//Drawing a circle with a black outline</a:t>
            </a:r>
          </a:p>
          <a:p>
            <a:r>
              <a:rPr lang="en-IE" dirty="0"/>
              <a:t>stroke(0,0,0);</a:t>
            </a:r>
          </a:p>
          <a:p>
            <a:r>
              <a:rPr lang="en-IE" dirty="0"/>
              <a:t>ellipse(250,130,25,25);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9BE90-ABBD-4931-8E0C-089E0ACACA6B}" type="slidenum">
              <a:rPr lang="en-IE" smtClean="0"/>
              <a:t>38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17603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size(400,300);</a:t>
            </a:r>
          </a:p>
          <a:p>
            <a:r>
              <a:rPr lang="en-IE" dirty="0"/>
              <a:t>background(250);</a:t>
            </a:r>
          </a:p>
          <a:p>
            <a:endParaRPr lang="en-IE" dirty="0"/>
          </a:p>
          <a:p>
            <a:r>
              <a:rPr lang="en-IE" dirty="0" err="1"/>
              <a:t>rect</a:t>
            </a:r>
            <a:r>
              <a:rPr lang="en-IE" dirty="0"/>
              <a:t>(20,30,50,30);</a:t>
            </a:r>
          </a:p>
          <a:p>
            <a:r>
              <a:rPr lang="en-IE" dirty="0" err="1"/>
              <a:t>rect</a:t>
            </a:r>
            <a:r>
              <a:rPr lang="en-IE" dirty="0"/>
              <a:t>(40,5,20,20);</a:t>
            </a:r>
          </a:p>
          <a:p>
            <a:r>
              <a:rPr lang="en-IE" dirty="0"/>
              <a:t>line(5,30,20,90);</a:t>
            </a:r>
          </a:p>
          <a:p>
            <a:r>
              <a:rPr lang="en-IE" dirty="0"/>
              <a:t>ellipse(85,50,20,60);</a:t>
            </a:r>
          </a:p>
          <a:p>
            <a:r>
              <a:rPr lang="en-IE" dirty="0"/>
              <a:t>ellipse(50,80,15,15);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DB36-5273-45A5-A77C-FE9BE0779D84}" type="slidenum">
              <a:rPr lang="en-IE" smtClean="0"/>
              <a:t>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54861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size(400,300);</a:t>
            </a:r>
          </a:p>
          <a:p>
            <a:r>
              <a:rPr lang="en-IE" dirty="0"/>
              <a:t>background(250);</a:t>
            </a:r>
          </a:p>
          <a:p>
            <a:endParaRPr lang="en-IE" dirty="0"/>
          </a:p>
          <a:p>
            <a:r>
              <a:rPr lang="en-IE" dirty="0" err="1"/>
              <a:t>rect</a:t>
            </a:r>
            <a:r>
              <a:rPr lang="en-IE" dirty="0"/>
              <a:t>(20,30,50,30);</a:t>
            </a:r>
          </a:p>
          <a:p>
            <a:r>
              <a:rPr lang="en-IE" dirty="0" err="1"/>
              <a:t>rect</a:t>
            </a:r>
            <a:r>
              <a:rPr lang="en-IE" dirty="0"/>
              <a:t>(40,5,20,20);</a:t>
            </a:r>
          </a:p>
          <a:p>
            <a:r>
              <a:rPr lang="en-IE" dirty="0"/>
              <a:t>line(5,30,20,90);</a:t>
            </a:r>
          </a:p>
          <a:p>
            <a:r>
              <a:rPr lang="en-IE" dirty="0"/>
              <a:t>ellipse(85,50,20,60);</a:t>
            </a:r>
          </a:p>
          <a:p>
            <a:r>
              <a:rPr lang="en-IE" dirty="0"/>
              <a:t>ellipse(50,80,15,15);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DB36-5273-45A5-A77C-FE9BE0779D84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32741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The background method is “overloaded” i.e. same method name but different parameter lists.  More on this in later lectures.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9BE90-ABBD-4931-8E0C-089E0ACACA6B}" type="slidenum">
              <a:rPr lang="en-IE" smtClean="0"/>
              <a:t>10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75753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size(400,300);</a:t>
            </a:r>
          </a:p>
          <a:p>
            <a:r>
              <a:rPr lang="en-IE" dirty="0"/>
              <a:t>background(250);</a:t>
            </a:r>
          </a:p>
          <a:p>
            <a:endParaRPr lang="en-IE" dirty="0"/>
          </a:p>
          <a:p>
            <a:r>
              <a:rPr lang="en-IE" dirty="0" err="1"/>
              <a:t>rect</a:t>
            </a:r>
            <a:r>
              <a:rPr lang="en-IE" dirty="0"/>
              <a:t>(20,30,50,30);</a:t>
            </a:r>
          </a:p>
          <a:p>
            <a:r>
              <a:rPr lang="en-IE" dirty="0" err="1"/>
              <a:t>rect</a:t>
            </a:r>
            <a:r>
              <a:rPr lang="en-IE" dirty="0"/>
              <a:t>(40,5,20,20);</a:t>
            </a:r>
          </a:p>
          <a:p>
            <a:r>
              <a:rPr lang="en-IE" dirty="0"/>
              <a:t>line(5,30,20,90);</a:t>
            </a:r>
          </a:p>
          <a:p>
            <a:r>
              <a:rPr lang="en-IE" dirty="0"/>
              <a:t>ellipse(85,50,20,60);</a:t>
            </a:r>
          </a:p>
          <a:p>
            <a:r>
              <a:rPr lang="en-IE" dirty="0"/>
              <a:t>ellipse(50,80,15,15);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DB36-5273-45A5-A77C-FE9BE0779D84}" type="slidenum">
              <a:rPr lang="en-IE" smtClean="0"/>
              <a:t>11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11696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size(400,300);</a:t>
            </a:r>
          </a:p>
          <a:p>
            <a:r>
              <a:rPr lang="en-IE" dirty="0"/>
              <a:t>background(250);</a:t>
            </a:r>
          </a:p>
          <a:p>
            <a:endParaRPr lang="en-IE" dirty="0"/>
          </a:p>
          <a:p>
            <a:r>
              <a:rPr lang="en-IE" dirty="0" err="1"/>
              <a:t>rect</a:t>
            </a:r>
            <a:r>
              <a:rPr lang="en-IE" dirty="0"/>
              <a:t>(20,30,50,30);</a:t>
            </a:r>
          </a:p>
          <a:p>
            <a:r>
              <a:rPr lang="en-IE" dirty="0" err="1"/>
              <a:t>rect</a:t>
            </a:r>
            <a:r>
              <a:rPr lang="en-IE" dirty="0"/>
              <a:t>(40,5,20,20);</a:t>
            </a:r>
          </a:p>
          <a:p>
            <a:r>
              <a:rPr lang="en-IE" dirty="0"/>
              <a:t>line(5,30,20,90);</a:t>
            </a:r>
          </a:p>
          <a:p>
            <a:r>
              <a:rPr lang="en-IE" dirty="0"/>
              <a:t>ellipse(85,50,20,60);</a:t>
            </a:r>
          </a:p>
          <a:p>
            <a:r>
              <a:rPr lang="en-IE" dirty="0"/>
              <a:t>ellipse(50,80,15,15);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DB36-5273-45A5-A77C-FE9BE0779D84}" type="slidenum">
              <a:rPr lang="en-IE" smtClean="0"/>
              <a:t>12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99609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size(400,300);</a:t>
            </a:r>
          </a:p>
          <a:p>
            <a:r>
              <a:rPr lang="en-IE" dirty="0"/>
              <a:t>background(250);</a:t>
            </a:r>
          </a:p>
          <a:p>
            <a:endParaRPr lang="en-IE" dirty="0"/>
          </a:p>
          <a:p>
            <a:r>
              <a:rPr lang="en-IE" dirty="0" err="1"/>
              <a:t>rect</a:t>
            </a:r>
            <a:r>
              <a:rPr lang="en-IE" dirty="0"/>
              <a:t>(20,30,50,30);</a:t>
            </a:r>
          </a:p>
          <a:p>
            <a:r>
              <a:rPr lang="en-IE" dirty="0" err="1"/>
              <a:t>rect</a:t>
            </a:r>
            <a:r>
              <a:rPr lang="en-IE" dirty="0"/>
              <a:t>(40,5,20,20);</a:t>
            </a:r>
          </a:p>
          <a:p>
            <a:r>
              <a:rPr lang="en-IE" dirty="0"/>
              <a:t>line(5,30,20,90);</a:t>
            </a:r>
          </a:p>
          <a:p>
            <a:r>
              <a:rPr lang="en-IE" dirty="0"/>
              <a:t>ellipse(85,50,20,60);</a:t>
            </a:r>
          </a:p>
          <a:p>
            <a:r>
              <a:rPr lang="en-IE" dirty="0"/>
              <a:t>ellipse(50,80,15,15);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DB36-5273-45A5-A77C-FE9BE0779D84}" type="slidenum">
              <a:rPr lang="en-IE" smtClean="0"/>
              <a:t>13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06606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size(400,300);</a:t>
            </a:r>
          </a:p>
          <a:p>
            <a:r>
              <a:rPr lang="en-IE" dirty="0"/>
              <a:t>background(190, 240, 245); </a:t>
            </a:r>
          </a:p>
          <a:p>
            <a:endParaRPr lang="en-IE" dirty="0"/>
          </a:p>
          <a:p>
            <a:r>
              <a:rPr lang="en-IE" dirty="0" err="1"/>
              <a:t>rect</a:t>
            </a:r>
            <a:r>
              <a:rPr lang="en-IE" dirty="0"/>
              <a:t>(100,100,200,100);</a:t>
            </a:r>
          </a:p>
          <a:p>
            <a:r>
              <a:rPr lang="en-IE" dirty="0" err="1"/>
              <a:t>rect</a:t>
            </a:r>
            <a:r>
              <a:rPr lang="en-IE" dirty="0"/>
              <a:t>(150,200,20,20);</a:t>
            </a:r>
          </a:p>
          <a:p>
            <a:r>
              <a:rPr lang="en-IE" dirty="0"/>
              <a:t>line(100,100,300,200);</a:t>
            </a:r>
          </a:p>
          <a:p>
            <a:r>
              <a:rPr lang="en-IE" dirty="0"/>
              <a:t>ellipse(200,100,20,60);</a:t>
            </a:r>
          </a:p>
          <a:p>
            <a:r>
              <a:rPr lang="en-IE" dirty="0"/>
              <a:t>ellipse(250,130,25,25);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9BE90-ABBD-4931-8E0C-089E0ACACA6B}" type="slidenum">
              <a:rPr lang="en-IE" smtClean="0"/>
              <a:t>16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21150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Draw attention to how the sequence of statements matter.</a:t>
            </a:r>
          </a:p>
          <a:p>
            <a:endParaRPr lang="en-IE" dirty="0"/>
          </a:p>
          <a:p>
            <a:r>
              <a:rPr lang="en-IE" dirty="0"/>
              <a:t>size(400,300);</a:t>
            </a:r>
          </a:p>
          <a:p>
            <a:r>
              <a:rPr lang="en-IE" dirty="0"/>
              <a:t>background(190, 240, 245); </a:t>
            </a:r>
          </a:p>
          <a:p>
            <a:endParaRPr lang="en-IE" dirty="0"/>
          </a:p>
          <a:p>
            <a:r>
              <a:rPr lang="en-IE" dirty="0"/>
              <a:t>fill(100, 150, 70);</a:t>
            </a:r>
          </a:p>
          <a:p>
            <a:endParaRPr lang="en-IE" dirty="0"/>
          </a:p>
          <a:p>
            <a:r>
              <a:rPr lang="en-IE" dirty="0" err="1"/>
              <a:t>rect</a:t>
            </a:r>
            <a:r>
              <a:rPr lang="en-IE" dirty="0"/>
              <a:t>(100,100,200,100);</a:t>
            </a:r>
          </a:p>
          <a:p>
            <a:r>
              <a:rPr lang="en-IE" dirty="0" err="1"/>
              <a:t>rect</a:t>
            </a:r>
            <a:r>
              <a:rPr lang="en-IE" dirty="0"/>
              <a:t>(150,200,20,20);</a:t>
            </a:r>
          </a:p>
          <a:p>
            <a:r>
              <a:rPr lang="en-IE" dirty="0"/>
              <a:t>line(100,100,300,200);</a:t>
            </a:r>
          </a:p>
          <a:p>
            <a:r>
              <a:rPr lang="en-IE" dirty="0"/>
              <a:t>ellipse(200,100,20,60);</a:t>
            </a:r>
          </a:p>
          <a:p>
            <a:r>
              <a:rPr lang="en-IE" dirty="0"/>
              <a:t>ellipse(250,130,25,25);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9BE90-ABBD-4931-8E0C-089E0ACACA6B}" type="slidenum">
              <a:rPr lang="en-IE" smtClean="0"/>
              <a:t>17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09214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hyperlink" Target="mailto:ddrohan@wit.ie" TargetMode="Externa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 close-up of a metal structure&#10;&#10;Description automatically generated with low confidence">
            <a:extLst>
              <a:ext uri="{FF2B5EF4-FFF2-40B4-BE49-F238E27FC236}">
                <a16:creationId xmlns:a16="http://schemas.microsoft.com/office/drawing/2014/main" id="{14F6341F-72F0-BFA6-6798-9AC71A86B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096" t="1189" r="36524" b="51187"/>
          <a:stretch/>
        </p:blipFill>
        <p:spPr>
          <a:xfrm>
            <a:off x="-6264" y="-6182"/>
            <a:ext cx="9150263" cy="5147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</p:pic>
      <p:sp>
        <p:nvSpPr>
          <p:cNvPr id="12" name="Shape 33">
            <a:extLst>
              <a:ext uri="{FF2B5EF4-FFF2-40B4-BE49-F238E27FC236}">
                <a16:creationId xmlns:a16="http://schemas.microsoft.com/office/drawing/2014/main" id="{EAD08510-7D5A-594A-AAEC-59C7087561FC}"/>
              </a:ext>
            </a:extLst>
          </p:cNvPr>
          <p:cNvSpPr/>
          <p:nvPr userDrawn="1"/>
        </p:nvSpPr>
        <p:spPr>
          <a:xfrm>
            <a:off x="3778568" y="2059379"/>
            <a:ext cx="4846151" cy="0"/>
          </a:xfrm>
          <a:prstGeom prst="line">
            <a:avLst/>
          </a:prstGeom>
          <a:ln w="3175">
            <a:solidFill>
              <a:schemeClr val="tx1"/>
            </a:solidFill>
            <a:miter lim="400000"/>
          </a:ln>
        </p:spPr>
        <p:txBody>
          <a:bodyPr lIns="0" tIns="0" rIns="0" bIns="0" anchor="ctr"/>
          <a:lstStyle/>
          <a:p>
            <a:pPr lvl="0" algn="l" defTabSz="286973" rtl="0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endParaRPr sz="825" dirty="0"/>
          </a:p>
        </p:txBody>
      </p:sp>
      <p:sp>
        <p:nvSpPr>
          <p:cNvPr id="13" name="Shape 34">
            <a:extLst>
              <a:ext uri="{FF2B5EF4-FFF2-40B4-BE49-F238E27FC236}">
                <a16:creationId xmlns:a16="http://schemas.microsoft.com/office/drawing/2014/main" id="{BB2C258E-D81B-5B4E-8B1B-562CE71165EB}"/>
              </a:ext>
            </a:extLst>
          </p:cNvPr>
          <p:cNvSpPr/>
          <p:nvPr userDrawn="1"/>
        </p:nvSpPr>
        <p:spPr>
          <a:xfrm>
            <a:off x="3613319" y="2299116"/>
            <a:ext cx="1208664" cy="590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>
              <a:lnSpc>
                <a:spcPct val="80000"/>
              </a:lnSpc>
              <a:defRPr sz="1800"/>
            </a:pPr>
            <a:r>
              <a:rPr sz="2400" b="1" i="0" baseline="0" dirty="0">
                <a:solidFill>
                  <a:schemeClr val="bg1">
                    <a:lumMod val="85000"/>
                  </a:schemeClr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Produced</a:t>
            </a:r>
          </a:p>
          <a:p>
            <a:pPr lvl="0" algn="r">
              <a:lnSpc>
                <a:spcPct val="80000"/>
              </a:lnSpc>
              <a:defRPr sz="1800"/>
            </a:pPr>
            <a:r>
              <a:rPr sz="2400" b="1" i="0" baseline="0" dirty="0">
                <a:solidFill>
                  <a:schemeClr val="bg1">
                    <a:lumMod val="85000"/>
                  </a:schemeClr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by</a:t>
            </a:r>
          </a:p>
        </p:txBody>
      </p:sp>
      <p:sp>
        <p:nvSpPr>
          <p:cNvPr id="15" name="Shape 35">
            <a:extLst>
              <a:ext uri="{FF2B5EF4-FFF2-40B4-BE49-F238E27FC236}">
                <a16:creationId xmlns:a16="http://schemas.microsoft.com/office/drawing/2014/main" id="{885F7572-8BDA-2441-A5EC-7D945A8A5010}"/>
              </a:ext>
            </a:extLst>
          </p:cNvPr>
          <p:cNvSpPr/>
          <p:nvPr/>
        </p:nvSpPr>
        <p:spPr>
          <a:xfrm>
            <a:off x="4970252" y="3114062"/>
            <a:ext cx="3241478" cy="545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/>
          <a:p>
            <a:pPr lvl="0" algn="l">
              <a:lnSpc>
                <a:spcPct val="120000"/>
              </a:lnSpc>
              <a:defRPr sz="1800"/>
            </a:pPr>
            <a:r>
              <a:rPr sz="975" b="1" i="0" baseline="0" dirty="0">
                <a:solidFill>
                  <a:srgbClr val="1334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Department of Computing &amp; Mathematics</a:t>
            </a:r>
          </a:p>
          <a:p>
            <a:pPr lvl="0" algn="l">
              <a:lnSpc>
                <a:spcPct val="120000"/>
              </a:lnSpc>
              <a:defRPr sz="1800"/>
            </a:pPr>
            <a:r>
              <a:rPr lang="en-IE" sz="975" b="1" i="0" baseline="0" dirty="0">
                <a:solidFill>
                  <a:srgbClr val="1334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South East Technological University</a:t>
            </a:r>
            <a:br>
              <a:rPr lang="en-IE" sz="975" b="1" i="0" baseline="0" dirty="0">
                <a:solidFill>
                  <a:srgbClr val="133455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IE" sz="975" b="1" i="0" baseline="0" dirty="0">
                <a:solidFill>
                  <a:srgbClr val="1334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Waterford, Ireland</a:t>
            </a:r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F323B0CE-A19A-E748-98EC-D40F56CC33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87903" y="4360424"/>
            <a:ext cx="730559" cy="730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65E7D44-1D07-9340-B610-CE9A2D7BB0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58289" y="188773"/>
            <a:ext cx="560173" cy="63879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0A583B1-550B-C14A-A9E9-8D176BDC6F6E}"/>
              </a:ext>
            </a:extLst>
          </p:cNvPr>
          <p:cNvSpPr txBox="1"/>
          <p:nvPr userDrawn="1"/>
        </p:nvSpPr>
        <p:spPr>
          <a:xfrm>
            <a:off x="4721847" y="4551298"/>
            <a:ext cx="3425984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r" fontAlgn="auto"/>
            <a:r>
              <a:rPr lang="en-IE" sz="1600" b="1" i="0" u="none" strike="noStrike" baseline="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  <a:sym typeface="Helvetica Light"/>
              </a:rPr>
              <a:t>setu.ie</a:t>
            </a:r>
            <a:endParaRPr lang="en-IE" sz="1600" b="1" i="0" u="none" strike="noStrike" baseline="0" dirty="0">
              <a:solidFill>
                <a:schemeClr val="bg1">
                  <a:lumMod val="85000"/>
                </a:schemeClr>
              </a:solidFill>
              <a:effectLst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Shape 35">
            <a:extLst>
              <a:ext uri="{FF2B5EF4-FFF2-40B4-BE49-F238E27FC236}">
                <a16:creationId xmlns:a16="http://schemas.microsoft.com/office/drawing/2014/main" id="{1EC3B031-7C7C-5846-BACC-8C65A8064D86}"/>
              </a:ext>
            </a:extLst>
          </p:cNvPr>
          <p:cNvSpPr/>
          <p:nvPr userDrawn="1"/>
        </p:nvSpPr>
        <p:spPr>
          <a:xfrm>
            <a:off x="4963941" y="2144699"/>
            <a:ext cx="4180058" cy="10468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/>
          <a:p>
            <a:pPr algn="l"/>
            <a:r>
              <a:rPr lang="en-IE" sz="1800" b="1" i="0" baseline="0" dirty="0"/>
              <a:t>Mr. Dave Drohan </a:t>
            </a:r>
            <a:r>
              <a:rPr lang="en-IE" sz="1600" b="1" i="0" baseline="0" dirty="0"/>
              <a:t>(</a:t>
            </a:r>
            <a:r>
              <a:rPr lang="en-IE" sz="1600" b="1" i="0" baseline="0" dirty="0">
                <a:solidFill>
                  <a:srgbClr val="006699"/>
                </a:solidFill>
                <a:uFill>
                  <a:solidFill>
                    <a:srgbClr val="006699"/>
                  </a:solidFill>
                </a:uFill>
                <a:hlinkClick r:id="rId5"/>
              </a:rPr>
              <a:t>david.drohan@setu.ie</a:t>
            </a:r>
            <a:r>
              <a:rPr lang="en-IE" sz="1600" b="1" i="0" baseline="0" dirty="0"/>
              <a:t>)</a:t>
            </a:r>
            <a:br>
              <a:rPr lang="en-IE" sz="1600" b="1" i="0" baseline="0" dirty="0"/>
            </a:br>
            <a:r>
              <a:rPr lang="en-IE" sz="1800" dirty="0" err="1">
                <a:solidFill>
                  <a:schemeClr val="tx1"/>
                </a:solidFill>
              </a:rPr>
              <a:t>Dr.</a:t>
            </a:r>
            <a:r>
              <a:rPr lang="en-IE" sz="1800" dirty="0">
                <a:solidFill>
                  <a:schemeClr val="tx1"/>
                </a:solidFill>
              </a:rPr>
              <a:t> </a:t>
            </a:r>
            <a:r>
              <a:rPr lang="en-IE" sz="1800" dirty="0" err="1">
                <a:solidFill>
                  <a:schemeClr val="tx1"/>
                </a:solidFill>
              </a:rPr>
              <a:t>Siobhán</a:t>
            </a:r>
            <a:r>
              <a:rPr lang="en-IE" sz="1800" dirty="0">
                <a:solidFill>
                  <a:schemeClr val="tx1"/>
                </a:solidFill>
              </a:rPr>
              <a:t> </a:t>
            </a:r>
            <a:r>
              <a:rPr lang="en-IE" sz="1800" dirty="0" err="1">
                <a:solidFill>
                  <a:schemeClr val="tx1"/>
                </a:solidFill>
              </a:rPr>
              <a:t>Drohan</a:t>
            </a:r>
            <a:endParaRPr lang="en-IE" sz="1800" dirty="0">
              <a:solidFill>
                <a:schemeClr val="tx1"/>
              </a:solidFill>
            </a:endParaRPr>
          </a:p>
          <a:p>
            <a:pPr algn="l"/>
            <a:r>
              <a:rPr lang="en-IE" sz="1800" dirty="0">
                <a:solidFill>
                  <a:schemeClr val="tx1"/>
                </a:solidFill>
              </a:rPr>
              <a:t>Ms. Mairead Meagher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BBD13589-119E-31F3-037B-F798E38525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3350" y="1324611"/>
            <a:ext cx="7893844" cy="542479"/>
          </a:xfrm>
        </p:spPr>
        <p:txBody>
          <a:bodyPr/>
          <a:lstStyle>
            <a:lvl1pPr>
              <a:defRPr sz="2800" b="1"/>
            </a:lvl1pPr>
          </a:lstStyle>
          <a:p>
            <a:pPr algn="r" defTabSz="366688" rtl="0"/>
            <a:r>
              <a:rPr lang="en-US" dirty="0"/>
              <a:t>Programming Fundamentals 1</a:t>
            </a:r>
          </a:p>
        </p:txBody>
      </p:sp>
    </p:spTree>
    <p:extLst>
      <p:ext uri="{BB962C8B-B14F-4D97-AF65-F5344CB8AC3E}">
        <p14:creationId xmlns:p14="http://schemas.microsoft.com/office/powerpoint/2010/main" val="312442219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775"/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368FF"/>
              </a:buClr>
              <a:defRPr/>
            </a:lvl1pPr>
            <a:lvl2pPr>
              <a:buClr>
                <a:srgbClr val="0368FF"/>
              </a:buClr>
              <a:defRPr/>
            </a:lvl2pPr>
            <a:lvl3pPr>
              <a:buClr>
                <a:srgbClr val="0368FF"/>
              </a:buClr>
              <a:defRPr/>
            </a:lvl3pPr>
            <a:lvl4pPr>
              <a:buClr>
                <a:srgbClr val="0368FF"/>
              </a:buClr>
              <a:defRPr/>
            </a:lvl4pPr>
            <a:lvl5pPr>
              <a:buClr>
                <a:srgbClr val="0368FF"/>
              </a:buClr>
              <a:defRPr/>
            </a:lvl5pPr>
          </a:lstStyle>
          <a:p>
            <a:pPr lvl="0">
              <a:defRPr sz="1800"/>
            </a:pPr>
            <a:r>
              <a:rPr sz="2400" dirty="0"/>
              <a:t>Body Level One</a:t>
            </a:r>
          </a:p>
          <a:p>
            <a:pPr lvl="1">
              <a:defRPr sz="1800"/>
            </a:pPr>
            <a:r>
              <a:rPr sz="2400" dirty="0"/>
              <a:t>Body Level Two</a:t>
            </a:r>
          </a:p>
          <a:p>
            <a:pPr lvl="2">
              <a:defRPr sz="1800"/>
            </a:pPr>
            <a:r>
              <a:rPr sz="2400" dirty="0"/>
              <a:t>Body Level Three</a:t>
            </a:r>
          </a:p>
          <a:p>
            <a:pPr lvl="3">
              <a:defRPr sz="1800"/>
            </a:pPr>
            <a:r>
              <a:rPr sz="2400" dirty="0"/>
              <a:t>Body Level Four</a:t>
            </a:r>
          </a:p>
          <a:p>
            <a:pPr lvl="4">
              <a:defRPr sz="1800"/>
            </a:pPr>
            <a:r>
              <a:rPr sz="2400" dirty="0"/>
              <a:t>Body Level Five</a:t>
            </a:r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xfrm>
            <a:off x="6553201" y="4875912"/>
            <a:ext cx="1905000" cy="283023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4688" y="4895886"/>
            <a:ext cx="2430270" cy="24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6526" tIns="38263" rIns="76526" bIns="38263" numCol="1" anchor="b" anchorCtr="0" compatLnSpc="1">
            <a:prstTxWarp prst="textNoShape">
              <a:avLst/>
            </a:prstTxWarp>
          </a:bodyPr>
          <a:lstStyle>
            <a:lvl1pPr algn="ctr">
              <a:defRPr sz="1125" b="0" i="0">
                <a:latin typeface="Helvetica Neue Light"/>
                <a:cs typeface="Helvetica Neue Light"/>
              </a:defRPr>
            </a:lvl1pPr>
          </a:lstStyle>
          <a:p>
            <a:r>
              <a:rPr lang="en-IE"/>
              <a:t>https://processing.org/ </a:t>
            </a:r>
            <a:endParaRPr lang="en-IE"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FE51DA-9AF5-F835-204E-B5376FB7A7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946552-8ABC-2684-8EA3-A12C826FB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https://processing.org/ </a:t>
            </a:r>
            <a:endParaRPr lang="en-I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AC3EAD-3ACD-68D9-A159-986D3E0E55D6}"/>
              </a:ext>
            </a:extLst>
          </p:cNvPr>
          <p:cNvSpPr/>
          <p:nvPr userDrawn="1"/>
        </p:nvSpPr>
        <p:spPr>
          <a:xfrm>
            <a:off x="375385" y="683393"/>
            <a:ext cx="7324826" cy="327259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4145168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https://processing.org/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827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588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1" y="4902399"/>
            <a:ext cx="9143989" cy="241102"/>
          </a:xfrm>
          <a:prstGeom prst="rect">
            <a:avLst/>
          </a:prstGeom>
          <a:solidFill>
            <a:srgbClr val="036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defTabSz="366737" rtl="0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21" y="4851841"/>
            <a:ext cx="9143978" cy="35060"/>
          </a:xfrm>
          <a:prstGeom prst="rect">
            <a:avLst/>
          </a:prstGeom>
          <a:solidFill>
            <a:srgbClr val="1F33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395536" y="0"/>
            <a:ext cx="7772401" cy="761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418" tIns="54418" rIns="54418" bIns="54418" anchor="b"/>
          <a:lstStyle/>
          <a:p>
            <a:pPr lvl="0">
              <a:defRPr sz="1800"/>
            </a:pPr>
            <a:r>
              <a:rPr sz="2775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395536" y="843558"/>
            <a:ext cx="7772401" cy="4299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418" tIns="54418" rIns="54418" bIns="54418"/>
          <a:lstStyle/>
          <a:p>
            <a:pPr lvl="0">
              <a:defRPr sz="1800"/>
            </a:pPr>
            <a:r>
              <a:rPr sz="2400" dirty="0"/>
              <a:t>Body Level One</a:t>
            </a:r>
          </a:p>
          <a:p>
            <a:pPr lvl="1">
              <a:defRPr sz="1800"/>
            </a:pPr>
            <a:r>
              <a:rPr sz="2400" dirty="0"/>
              <a:t>Body Level Two</a:t>
            </a:r>
          </a:p>
          <a:p>
            <a:pPr lvl="2">
              <a:defRPr sz="1800"/>
            </a:pPr>
            <a:r>
              <a:rPr sz="2400" dirty="0"/>
              <a:t>Body Level Three</a:t>
            </a:r>
          </a:p>
          <a:p>
            <a:pPr lvl="3">
              <a:defRPr sz="1800"/>
            </a:pPr>
            <a:r>
              <a:rPr sz="2400" dirty="0"/>
              <a:t>Body Level Four</a:t>
            </a:r>
          </a:p>
          <a:p>
            <a:pPr lvl="4">
              <a:defRPr sz="1800"/>
            </a:pPr>
            <a:r>
              <a:rPr sz="2400" dirty="0"/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553201" y="4847061"/>
            <a:ext cx="1905000" cy="283023"/>
          </a:xfrm>
          <a:prstGeom prst="rect">
            <a:avLst/>
          </a:prstGeom>
          <a:ln w="12700">
            <a:miter lim="400000"/>
          </a:ln>
        </p:spPr>
        <p:txBody>
          <a:bodyPr lIns="54418" tIns="54418" rIns="54418" bIns="54418" anchor="b">
            <a:spAutoFit/>
          </a:bodyPr>
          <a:lstStyle>
            <a:lvl1pPr algn="r" defTabSz="573946">
              <a:defRPr sz="1125">
                <a:solidFill>
                  <a:srgbClr val="FFFFFF"/>
                </a:solidFill>
                <a:latin typeface="+mn-lt"/>
                <a:ea typeface="Tahoma"/>
                <a:cs typeface="Tahoma"/>
                <a:sym typeface="Tahoma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hape 5"/>
          <p:cNvSpPr/>
          <p:nvPr/>
        </p:nvSpPr>
        <p:spPr>
          <a:xfrm>
            <a:off x="467545" y="789552"/>
            <a:ext cx="7128792" cy="1"/>
          </a:xfrm>
          <a:prstGeom prst="line">
            <a:avLst/>
          </a:prstGeom>
          <a:ln w="12700">
            <a:solidFill>
              <a:srgbClr val="94BBE7"/>
            </a:solidFill>
          </a:ln>
          <a:effectLst>
            <a:outerShdw blurRad="101600" dist="12700" dir="2700000" rotWithShape="0">
              <a:srgbClr val="003D62">
                <a:alpha val="20000"/>
              </a:srgbClr>
            </a:outerShdw>
          </a:effectLst>
        </p:spPr>
        <p:txBody>
          <a:bodyPr lIns="40814" tIns="40814" rIns="40814" bIns="40814"/>
          <a:lstStyle/>
          <a:p>
            <a:pPr lvl="0" algn="l" defTabSz="286973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200" dirty="0"/>
          </a:p>
        </p:txBody>
      </p:sp>
      <p:sp>
        <p:nvSpPr>
          <p:cNvPr id="10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4688" y="4888982"/>
            <a:ext cx="2430270" cy="24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6526" tIns="38263" rIns="76526" bIns="38263" numCol="1" anchor="b" anchorCtr="0" compatLnSpc="1">
            <a:prstTxWarp prst="textNoShape">
              <a:avLst/>
            </a:prstTxWarp>
          </a:bodyPr>
          <a:lstStyle>
            <a:lvl1pPr algn="ctr">
              <a:defRPr sz="1125" b="0" i="0">
                <a:solidFill>
                  <a:schemeClr val="bg1"/>
                </a:solidFill>
                <a:latin typeface="Helvetica Neue Light"/>
                <a:cs typeface="Helvetica Neue Light"/>
              </a:defRPr>
            </a:lvl1pPr>
          </a:lstStyle>
          <a:p>
            <a:r>
              <a:rPr lang="en-IE"/>
              <a:t>https://processing.org/ </a:t>
            </a:r>
            <a:endParaRPr lang="en-I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3B9B00-B977-E94D-8CAA-76ABE98D04E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25401" y="55577"/>
            <a:ext cx="525609" cy="52560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3" r:id="rId2"/>
    <p:sldLayoutId id="2147483668" r:id="rId3"/>
    <p:sldLayoutId id="2147483669" r:id="rId4"/>
    <p:sldLayoutId id="2147483670" r:id="rId5"/>
  </p:sldLayoutIdLst>
  <p:transition spd="med"/>
  <p:hf hdr="0" dt="0"/>
  <p:txStyles>
    <p:titleStyle>
      <a:lvl1pPr>
        <a:defRPr sz="2775">
          <a:latin typeface="Helvetica Neue Light"/>
          <a:ea typeface="Helvetica Neue Light"/>
          <a:cs typeface="Helvetica Neue Light"/>
          <a:sym typeface="Helvetica Neue Light"/>
        </a:defRPr>
      </a:lvl1pPr>
      <a:lvl2pPr>
        <a:defRPr sz="2775">
          <a:latin typeface="Helvetica Neue Light"/>
          <a:ea typeface="Helvetica Neue Light"/>
          <a:cs typeface="Helvetica Neue Light"/>
          <a:sym typeface="Helvetica Neue Light"/>
        </a:defRPr>
      </a:lvl2pPr>
      <a:lvl3pPr>
        <a:defRPr sz="2775">
          <a:latin typeface="Helvetica Neue Light"/>
          <a:ea typeface="Helvetica Neue Light"/>
          <a:cs typeface="Helvetica Neue Light"/>
          <a:sym typeface="Helvetica Neue Light"/>
        </a:defRPr>
      </a:lvl3pPr>
      <a:lvl4pPr>
        <a:defRPr sz="2775">
          <a:latin typeface="Helvetica Neue Light"/>
          <a:ea typeface="Helvetica Neue Light"/>
          <a:cs typeface="Helvetica Neue Light"/>
          <a:sym typeface="Helvetica Neue Light"/>
        </a:defRPr>
      </a:lvl4pPr>
      <a:lvl5pPr>
        <a:defRPr sz="2775">
          <a:latin typeface="Helvetica Neue Light"/>
          <a:ea typeface="Helvetica Neue Light"/>
          <a:cs typeface="Helvetica Neue Light"/>
          <a:sym typeface="Helvetica Neue Light"/>
        </a:defRPr>
      </a:lvl5pPr>
      <a:lvl6pPr indent="286973">
        <a:defRPr sz="2775">
          <a:latin typeface="Helvetica Neue Light"/>
          <a:ea typeface="Helvetica Neue Light"/>
          <a:cs typeface="Helvetica Neue Light"/>
          <a:sym typeface="Helvetica Neue Light"/>
        </a:defRPr>
      </a:lvl6pPr>
      <a:lvl7pPr indent="573946">
        <a:defRPr sz="2775">
          <a:latin typeface="Helvetica Neue Light"/>
          <a:ea typeface="Helvetica Neue Light"/>
          <a:cs typeface="Helvetica Neue Light"/>
          <a:sym typeface="Helvetica Neue Light"/>
        </a:defRPr>
      </a:lvl7pPr>
      <a:lvl8pPr indent="860919">
        <a:defRPr sz="2775">
          <a:latin typeface="Helvetica Neue Light"/>
          <a:ea typeface="Helvetica Neue Light"/>
          <a:cs typeface="Helvetica Neue Light"/>
          <a:sym typeface="Helvetica Neue Light"/>
        </a:defRPr>
      </a:lvl8pPr>
      <a:lvl9pPr indent="1147892">
        <a:defRPr sz="2775">
          <a:latin typeface="Helvetica Neue Light"/>
          <a:ea typeface="Helvetica Neue Light"/>
          <a:cs typeface="Helvetica Neue Light"/>
          <a:sym typeface="Helvetica Neue Light"/>
        </a:defRPr>
      </a:lvl9pPr>
    </p:titleStyle>
    <p:bodyStyle>
      <a:lvl1pPr marL="292097" indent="-292097">
        <a:spcBef>
          <a:spcPts val="377"/>
        </a:spcBef>
        <a:buClr>
          <a:srgbClr val="008000"/>
        </a:buClr>
        <a:buSzPct val="100000"/>
        <a:buFont typeface="Wingdings"/>
        <a:buChar char="❑"/>
        <a:defRPr sz="2400">
          <a:latin typeface="Helvetica Neue Light"/>
          <a:ea typeface="Helvetica Neue Light"/>
          <a:cs typeface="Helvetica Neue Light"/>
          <a:sym typeface="Helvetica Neue Light"/>
        </a:defRPr>
      </a:lvl1pPr>
      <a:lvl2pPr marL="570956" indent="-283984">
        <a:spcBef>
          <a:spcPts val="377"/>
        </a:spcBef>
        <a:buClr>
          <a:srgbClr val="008000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2pPr>
      <a:lvl3pPr marL="846570" indent="-272624">
        <a:spcBef>
          <a:spcPts val="377"/>
        </a:spcBef>
        <a:buClr>
          <a:srgbClr val="008000"/>
        </a:buClr>
        <a:buSzPct val="95000"/>
        <a:buFont typeface="Wingdings"/>
        <a:buChar char="⬥"/>
        <a:defRPr sz="2400">
          <a:latin typeface="Helvetica Neue Light"/>
          <a:ea typeface="Helvetica Neue Light"/>
          <a:cs typeface="Helvetica Neue Light"/>
          <a:sym typeface="Helvetica Neue Light"/>
        </a:defRPr>
      </a:lvl3pPr>
      <a:lvl4pPr marL="1163835" indent="-302916">
        <a:spcBef>
          <a:spcPts val="377"/>
        </a:spcBef>
        <a:buClr>
          <a:srgbClr val="008000"/>
        </a:buClr>
        <a:buSzPct val="65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4pPr>
      <a:lvl5pPr marL="1450808" indent="-302916">
        <a:spcBef>
          <a:spcPts val="377"/>
        </a:spcBef>
        <a:buClr>
          <a:srgbClr val="008000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5pPr>
      <a:lvl6pPr marL="1737781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6pPr>
      <a:lvl7pPr marL="2024754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7pPr>
      <a:lvl8pPr marL="2311727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8pPr>
      <a:lvl9pPr marL="2598700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1pPr>
      <a:lvl2pPr indent="286973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2pPr>
      <a:lvl3pPr indent="573946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3pPr>
      <a:lvl4pPr indent="860919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4pPr>
      <a:lvl5pPr indent="1147892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5pPr>
      <a:lvl6pPr indent="1434865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6pPr>
      <a:lvl7pPr indent="1721838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7pPr>
      <a:lvl8pPr indent="2008811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8pPr>
      <a:lvl9pPr indent="2295784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color.adobe.com/create/color-wheel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6A5DAE-8FD5-49CE-E28B-6EDA2BB14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583" y="1010648"/>
            <a:ext cx="7893844" cy="1077818"/>
          </a:xfrm>
        </p:spPr>
        <p:txBody>
          <a:bodyPr/>
          <a:lstStyle/>
          <a:p>
            <a:pPr algn="r" defTabSz="366688" rtl="0"/>
            <a:r>
              <a:rPr lang="en-US" sz="3200" dirty="0"/>
              <a:t>Programming Fundamentals 1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background() -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2674" y="2652225"/>
            <a:ext cx="6172200" cy="1485900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E" dirty="0"/>
              <a:t>background(</a:t>
            </a:r>
            <a:r>
              <a:rPr lang="en-IE" dirty="0">
                <a:solidFill>
                  <a:srgbClr val="FF0000"/>
                </a:solidFill>
              </a:rPr>
              <a:t>r</a:t>
            </a:r>
            <a:r>
              <a:rPr lang="en-IE" dirty="0"/>
              <a:t>, </a:t>
            </a:r>
            <a:r>
              <a:rPr lang="en-IE" dirty="0">
                <a:solidFill>
                  <a:srgbClr val="92D050"/>
                </a:solidFill>
              </a:rPr>
              <a:t>g</a:t>
            </a:r>
            <a:r>
              <a:rPr lang="en-IE" dirty="0"/>
              <a:t>, </a:t>
            </a:r>
            <a:r>
              <a:rPr lang="en-IE" dirty="0">
                <a:solidFill>
                  <a:srgbClr val="00B0F0"/>
                </a:solidFill>
              </a:rPr>
              <a:t>b</a:t>
            </a:r>
            <a:r>
              <a:rPr lang="en-IE" dirty="0"/>
              <a:t>) </a:t>
            </a:r>
          </a:p>
          <a:p>
            <a:pPr marL="300038" lvl="1" indent="0">
              <a:buNone/>
            </a:pPr>
            <a:r>
              <a:rPr lang="en-IE" sz="1800" dirty="0">
                <a:solidFill>
                  <a:srgbClr val="FF0000"/>
                </a:solidFill>
              </a:rPr>
              <a:t>r = red colour (a number between 0 and 255 inclusive) </a:t>
            </a:r>
          </a:p>
          <a:p>
            <a:pPr marL="300038" lvl="1" indent="0">
              <a:buNone/>
            </a:pPr>
            <a:r>
              <a:rPr lang="en-IE" sz="1800" dirty="0">
                <a:solidFill>
                  <a:srgbClr val="92D050"/>
                </a:solidFill>
              </a:rPr>
              <a:t>g = green colour (a number between 0 and 255 inclusive) </a:t>
            </a:r>
          </a:p>
          <a:p>
            <a:pPr marL="300038" lvl="1" indent="0">
              <a:buNone/>
            </a:pPr>
            <a:r>
              <a:rPr lang="en-IE" sz="1800" dirty="0">
                <a:solidFill>
                  <a:srgbClr val="00B0F0"/>
                </a:solidFill>
              </a:rPr>
              <a:t>b = blue colour (a number between 0 and 255 inclusive)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12674" y="1166325"/>
            <a:ext cx="6172200" cy="10858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sz="2400" dirty="0"/>
              <a:t>background(</a:t>
            </a:r>
            <a:r>
              <a:rPr lang="en-IE" sz="2400" dirty="0">
                <a:solidFill>
                  <a:schemeClr val="bg1">
                    <a:lumMod val="50000"/>
                  </a:schemeClr>
                </a:solidFill>
              </a:rPr>
              <a:t>grayscale</a:t>
            </a:r>
            <a:r>
              <a:rPr lang="en-IE" sz="2400" dirty="0"/>
              <a:t>) </a:t>
            </a:r>
          </a:p>
          <a:p>
            <a:pPr marL="300038" lvl="1" indent="0">
              <a:buNone/>
            </a:pPr>
            <a:r>
              <a:rPr lang="en-IE" sz="1800" dirty="0">
                <a:solidFill>
                  <a:schemeClr val="bg1">
                    <a:lumMod val="50000"/>
                  </a:schemeClr>
                </a:solidFill>
              </a:rPr>
              <a:t>grayscale = grayscale colour (a number between </a:t>
            </a:r>
            <a:br>
              <a:rPr lang="en-IE" sz="18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IE" sz="1800" dirty="0">
                <a:solidFill>
                  <a:schemeClr val="bg1">
                    <a:lumMod val="50000"/>
                  </a:schemeClr>
                </a:solidFill>
              </a:rPr>
              <a:t>		0 [black] and 255 [white] inclusive) </a:t>
            </a:r>
          </a:p>
        </p:txBody>
      </p:sp>
    </p:spTree>
    <p:extLst>
      <p:ext uri="{BB962C8B-B14F-4D97-AF65-F5344CB8AC3E}">
        <p14:creationId xmlns:p14="http://schemas.microsoft.com/office/powerpoint/2010/main" val="34411319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background() - grayscale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16B60A1-7274-5871-B375-3CE86B54A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958"/>
            <a:ext cx="5966975" cy="4264222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D074AD99-E605-0F56-6F33-17A4662A6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139" y="1231299"/>
            <a:ext cx="3686861" cy="316839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961679-32F4-9064-3416-42919DC33FE5}"/>
              </a:ext>
            </a:extLst>
          </p:cNvPr>
          <p:cNvCxnSpPr>
            <a:cxnSpLocks/>
          </p:cNvCxnSpPr>
          <p:nvPr/>
        </p:nvCxnSpPr>
        <p:spPr>
          <a:xfrm flipH="1">
            <a:off x="1693217" y="1630902"/>
            <a:ext cx="804672" cy="250029"/>
          </a:xfrm>
          <a:prstGeom prst="straightConnector1">
            <a:avLst/>
          </a:prstGeom>
          <a:noFill/>
          <a:ln w="508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09083124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background() – R,G,B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6B60A1-7274-5871-B375-3CE86B54A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04958"/>
            <a:ext cx="5966975" cy="42642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74AD99-E605-0F56-6F33-17A4662A6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7139" y="1231299"/>
            <a:ext cx="3686860" cy="316839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9F6DBB8-09F7-F75B-CB6E-ABDBD8875527}"/>
              </a:ext>
            </a:extLst>
          </p:cNvPr>
          <p:cNvCxnSpPr>
            <a:cxnSpLocks/>
          </p:cNvCxnSpPr>
          <p:nvPr/>
        </p:nvCxnSpPr>
        <p:spPr>
          <a:xfrm flipH="1">
            <a:off x="2103120" y="1651923"/>
            <a:ext cx="804672" cy="250029"/>
          </a:xfrm>
          <a:prstGeom prst="straightConnector1">
            <a:avLst/>
          </a:prstGeom>
          <a:noFill/>
          <a:ln w="508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69302422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background() – R,G,B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6B60A1-7274-5871-B375-3CE86B54A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604958"/>
            <a:ext cx="5966973" cy="42642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74AD99-E605-0F56-6F33-17A4662A6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7139" y="1231299"/>
            <a:ext cx="3686860" cy="316839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9F6DBB8-09F7-F75B-CB6E-ABDBD8875527}"/>
              </a:ext>
            </a:extLst>
          </p:cNvPr>
          <p:cNvCxnSpPr>
            <a:cxnSpLocks/>
          </p:cNvCxnSpPr>
          <p:nvPr/>
        </p:nvCxnSpPr>
        <p:spPr>
          <a:xfrm flipH="1">
            <a:off x="2103120" y="1651923"/>
            <a:ext cx="804672" cy="250029"/>
          </a:xfrm>
          <a:prstGeom prst="straightConnector1">
            <a:avLst/>
          </a:prstGeom>
          <a:noFill/>
          <a:ln w="508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42735451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3F2B9-CA77-41E2-BFCC-DD2CEF526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4283" y="485452"/>
            <a:ext cx="4615434" cy="1102519"/>
          </a:xfrm>
        </p:spPr>
        <p:txBody>
          <a:bodyPr/>
          <a:lstStyle/>
          <a:p>
            <a:r>
              <a:rPr lang="en-IE" sz="3200" dirty="0"/>
              <a:t>Filling Shapes with Colour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DDF4CF-35AE-3860-C03D-38C306D29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14689" y="1844899"/>
            <a:ext cx="2430269" cy="2261889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319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fill() -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5" y="808262"/>
            <a:ext cx="8431223" cy="2000250"/>
          </a:xfrm>
        </p:spPr>
        <p:txBody>
          <a:bodyPr>
            <a:normAutofit/>
          </a:bodyPr>
          <a:lstStyle/>
          <a:p>
            <a:r>
              <a:rPr lang="en-IE" sz="2800" dirty="0"/>
              <a:t>fills shapes with a chosen colour. </a:t>
            </a:r>
          </a:p>
          <a:p>
            <a:r>
              <a:rPr lang="en-IE" sz="2800" dirty="0"/>
              <a:t>can use the RGB colours to select a colour. </a:t>
            </a:r>
          </a:p>
          <a:p>
            <a:r>
              <a:rPr lang="en-IE" sz="2800" dirty="0"/>
              <a:t>all shapes drawn after the </a:t>
            </a:r>
            <a:r>
              <a:rPr lang="en-IE" sz="2800" b="1" dirty="0"/>
              <a:t>fill</a:t>
            </a:r>
            <a:r>
              <a:rPr lang="en-IE" sz="2800" dirty="0"/>
              <a:t> function is called, </a:t>
            </a:r>
            <a:r>
              <a:rPr lang="en-IE" sz="2800" u="sng" dirty="0"/>
              <a:t>will</a:t>
            </a:r>
            <a:r>
              <a:rPr lang="en-IE" sz="2800" dirty="0"/>
              <a:t> be filled with the chosen colour.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485900" y="2809686"/>
            <a:ext cx="6172200" cy="200024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sz="2400" dirty="0"/>
              <a:t>fill (</a:t>
            </a:r>
            <a:r>
              <a:rPr lang="en-IE" sz="2400" dirty="0">
                <a:solidFill>
                  <a:srgbClr val="FF0000"/>
                </a:solidFill>
              </a:rPr>
              <a:t>r, </a:t>
            </a:r>
            <a:r>
              <a:rPr lang="en-IE" sz="2400" dirty="0">
                <a:solidFill>
                  <a:srgbClr val="92D050"/>
                </a:solidFill>
              </a:rPr>
              <a:t>g</a:t>
            </a:r>
            <a:r>
              <a:rPr lang="en-IE" sz="2400" dirty="0"/>
              <a:t>, </a:t>
            </a:r>
            <a:r>
              <a:rPr lang="en-IE" sz="2400" dirty="0">
                <a:solidFill>
                  <a:srgbClr val="00B0F0"/>
                </a:solidFill>
              </a:rPr>
              <a:t>b</a:t>
            </a:r>
            <a:r>
              <a:rPr lang="en-IE" sz="2400" dirty="0"/>
              <a:t>) </a:t>
            </a:r>
          </a:p>
          <a:p>
            <a:pPr marL="300038" lvl="1" indent="0">
              <a:buNone/>
            </a:pPr>
            <a:r>
              <a:rPr lang="en-IE" sz="1800" dirty="0">
                <a:solidFill>
                  <a:srgbClr val="FF0000"/>
                </a:solidFill>
              </a:rPr>
              <a:t>r = red colour (a number between 0 and 255 inclusive) </a:t>
            </a:r>
          </a:p>
          <a:p>
            <a:pPr marL="300038" lvl="1" indent="0">
              <a:buNone/>
            </a:pPr>
            <a:r>
              <a:rPr lang="en-IE" sz="1800" dirty="0">
                <a:solidFill>
                  <a:srgbClr val="92D050"/>
                </a:solidFill>
              </a:rPr>
              <a:t>g = green colour (a number between 0 and 255 inclusive) </a:t>
            </a:r>
          </a:p>
          <a:p>
            <a:pPr marL="300038" lvl="1" indent="0">
              <a:buNone/>
            </a:pPr>
            <a:r>
              <a:rPr lang="en-IE" sz="1800" dirty="0">
                <a:solidFill>
                  <a:srgbClr val="00B0F0"/>
                </a:solidFill>
              </a:rPr>
              <a:t>b = blue colour (a number between 0 and 255 inclusive)</a:t>
            </a:r>
          </a:p>
        </p:txBody>
      </p:sp>
    </p:spTree>
    <p:extLst>
      <p:ext uri="{BB962C8B-B14F-4D97-AF65-F5344CB8AC3E}">
        <p14:creationId xmlns:p14="http://schemas.microsoft.com/office/powerpoint/2010/main" val="272938323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FF97B0-6B6C-493C-8C74-F34A30478E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187" b="52222"/>
          <a:stretch/>
        </p:blipFill>
        <p:spPr>
          <a:xfrm>
            <a:off x="457200" y="853733"/>
            <a:ext cx="4450702" cy="32437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fill()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85234" y="3566550"/>
            <a:ext cx="3200400" cy="1061829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E" sz="2100" dirty="0">
                <a:solidFill>
                  <a:srgbClr val="FF0000"/>
                </a:solidFill>
              </a:rPr>
              <a:t>Before using fill(), all shapes fill with default of white.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A325CF-E423-4FCC-AEAF-00F072F8A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114" y="986732"/>
            <a:ext cx="2886075" cy="250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4742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39114" y="3717271"/>
            <a:ext cx="3219214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E" sz="2100" dirty="0">
                <a:solidFill>
                  <a:srgbClr val="FF0000"/>
                </a:solidFill>
              </a:rPr>
              <a:t>Now all shapes are filled with dark green.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98C664-27BD-447E-8F87-68D5CB8748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187" b="44444"/>
          <a:stretch/>
        </p:blipFill>
        <p:spPr>
          <a:xfrm>
            <a:off x="395536" y="855484"/>
            <a:ext cx="4248532" cy="36004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22EBF9-20A1-445A-881F-A8C4F85D8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114" y="962640"/>
            <a:ext cx="2886075" cy="2500313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79968" y="2739685"/>
            <a:ext cx="2228850" cy="457200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688"/>
          </a:p>
        </p:txBody>
      </p:sp>
    </p:spTree>
    <p:extLst>
      <p:ext uri="{BB962C8B-B14F-4D97-AF65-F5344CB8AC3E}">
        <p14:creationId xmlns:p14="http://schemas.microsoft.com/office/powerpoint/2010/main" val="385136009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fill()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19260" y="3538835"/>
            <a:ext cx="3662265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E" sz="1800" dirty="0">
                <a:solidFill>
                  <a:srgbClr val="FF0000"/>
                </a:solidFill>
              </a:rPr>
              <a:t>Rectangles filled with dark green.  Ellipses filled with light green; order of statements matter!!!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B051C4-3C02-4316-ACB5-1BB1F4DDB5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187" b="36392"/>
          <a:stretch/>
        </p:blipFill>
        <p:spPr>
          <a:xfrm>
            <a:off x="454943" y="844359"/>
            <a:ext cx="3943350" cy="38262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Oval 7"/>
          <p:cNvSpPr/>
          <p:nvPr/>
        </p:nvSpPr>
        <p:spPr>
          <a:xfrm>
            <a:off x="662475" y="3711251"/>
            <a:ext cx="2171700" cy="400050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688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F32F2A-D5B4-4555-8861-13AA9D3C1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709" y="844359"/>
            <a:ext cx="2886075" cy="250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1164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3F2B9-CA77-41E2-BFCC-DD2CEF526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9671" y="485452"/>
            <a:ext cx="5264658" cy="1102519"/>
          </a:xfrm>
        </p:spPr>
        <p:txBody>
          <a:bodyPr/>
          <a:lstStyle/>
          <a:p>
            <a:r>
              <a:rPr lang="en-IE" sz="3200" dirty="0"/>
              <a:t>Formatting the Shape Outline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C9E4BD-2246-5897-54B4-AB56DD6B4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14689" y="1844899"/>
            <a:ext cx="2430269" cy="2261889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180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E5F8875-BE14-6F78-797D-7623587C6E38}"/>
              </a:ext>
            </a:extLst>
          </p:cNvPr>
          <p:cNvCxnSpPr/>
          <p:nvPr/>
        </p:nvCxnSpPr>
        <p:spPr>
          <a:xfrm>
            <a:off x="192024" y="2240280"/>
            <a:ext cx="8705088" cy="0"/>
          </a:xfrm>
          <a:prstGeom prst="line">
            <a:avLst/>
          </a:prstGeom>
          <a:noFill/>
          <a:ln w="15875" cap="flat">
            <a:solidFill>
              <a:srgbClr val="84AEFF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Title 2">
            <a:extLst>
              <a:ext uri="{FF2B5EF4-FFF2-40B4-BE49-F238E27FC236}">
                <a16:creationId xmlns:a16="http://schemas.microsoft.com/office/drawing/2014/main" id="{F3D22CC2-63B9-5CB6-174A-205E5A7B9B8B}"/>
              </a:ext>
            </a:extLst>
          </p:cNvPr>
          <p:cNvSpPr txBox="1">
            <a:spLocks/>
          </p:cNvSpPr>
          <p:nvPr/>
        </p:nvSpPr>
        <p:spPr>
          <a:xfrm>
            <a:off x="192024" y="1269402"/>
            <a:ext cx="7772401" cy="10630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286973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73946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860919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147892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algn="l" defTabSz="914400"/>
            <a:endParaRPr lang="en-IE" sz="2800" dirty="0">
              <a:solidFill>
                <a:schemeClr val="tx1"/>
              </a:solidFill>
            </a:endParaRPr>
          </a:p>
          <a:p>
            <a:pPr algn="l" defTabSz="914400"/>
            <a:r>
              <a:rPr lang="en-IE" sz="2800" dirty="0">
                <a:solidFill>
                  <a:schemeClr val="tx1"/>
                </a:solidFill>
              </a:rPr>
              <a:t>Introduction to Processing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8C56AC-B899-2568-9517-5FD54D9A7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3824" y="229080"/>
            <a:ext cx="2813800" cy="4488681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92B49638-F999-2A91-FA44-4A9EC7335E24}"/>
              </a:ext>
            </a:extLst>
          </p:cNvPr>
          <p:cNvSpPr txBox="1">
            <a:spLocks/>
          </p:cNvSpPr>
          <p:nvPr/>
        </p:nvSpPr>
        <p:spPr>
          <a:xfrm>
            <a:off x="192024" y="2262468"/>
            <a:ext cx="7772401" cy="16116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286973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73946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860919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147892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algn="l" defTabSz="914400"/>
            <a:r>
              <a:rPr lang="en-IE" sz="2400" dirty="0">
                <a:solidFill>
                  <a:schemeClr val="bg1">
                    <a:lumMod val="75000"/>
                  </a:schemeClr>
                </a:solidFill>
              </a:rPr>
              <a:t>Static Drawings, Colour and more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49061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94206C2-57D7-4B32-A2C6-C21FBACB8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541" y="2298683"/>
            <a:ext cx="2886075" cy="25003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4B1BA5-FCCE-4358-AB55-76788336F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36" y="1048527"/>
            <a:ext cx="2886075" cy="25003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Changing the outline (i.e. stroke)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16078" y="991377"/>
            <a:ext cx="4966665" cy="12464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E" sz="2100" dirty="0"/>
              <a:t>After (changes):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IE" sz="1800" dirty="0">
                <a:solidFill>
                  <a:srgbClr val="FF0000"/>
                </a:solidFill>
              </a:rPr>
              <a:t>The oval has no border; all other shapes do.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IE" sz="1800" dirty="0">
                <a:solidFill>
                  <a:srgbClr val="FF0000"/>
                </a:solidFill>
              </a:rPr>
              <a:t>The outline is heavier.</a:t>
            </a:r>
          </a:p>
          <a:p>
            <a:r>
              <a:rPr lang="en-IE" sz="1800" dirty="0"/>
              <a:t>We will now make those changes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5536" y="991377"/>
            <a:ext cx="3086100" cy="4154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E" sz="2100" dirty="0"/>
              <a:t>Before</a:t>
            </a:r>
          </a:p>
        </p:txBody>
      </p:sp>
    </p:spTree>
    <p:extLst>
      <p:ext uri="{BB962C8B-B14F-4D97-AF65-F5344CB8AC3E}">
        <p14:creationId xmlns:p14="http://schemas.microsoft.com/office/powerpoint/2010/main" val="184600670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noStroke</a:t>
            </a:r>
            <a:r>
              <a:rPr lang="en-IE" dirty="0"/>
              <a:t>() -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909736"/>
            <a:ext cx="7432848" cy="2225350"/>
          </a:xfrm>
        </p:spPr>
        <p:txBody>
          <a:bodyPr>
            <a:normAutofit/>
          </a:bodyPr>
          <a:lstStyle/>
          <a:p>
            <a:r>
              <a:rPr lang="en-IE" dirty="0"/>
              <a:t>A </a:t>
            </a:r>
            <a:r>
              <a:rPr lang="en-IE" b="1" dirty="0">
                <a:solidFill>
                  <a:srgbClr val="0368FF"/>
                </a:solidFill>
              </a:rPr>
              <a:t>stroke</a:t>
            </a:r>
            <a:r>
              <a:rPr lang="en-IE" dirty="0"/>
              <a:t> is the outline of a shape. </a:t>
            </a:r>
          </a:p>
          <a:p>
            <a:r>
              <a:rPr lang="en-IE" dirty="0"/>
              <a:t>The </a:t>
            </a:r>
            <a:r>
              <a:rPr lang="en-IE" b="1" dirty="0" err="1">
                <a:solidFill>
                  <a:srgbClr val="0368FF"/>
                </a:solidFill>
              </a:rPr>
              <a:t>noStroke</a:t>
            </a:r>
            <a:r>
              <a:rPr lang="en-IE" b="1" dirty="0">
                <a:solidFill>
                  <a:srgbClr val="0368FF"/>
                </a:solidFill>
              </a:rPr>
              <a:t>() </a:t>
            </a:r>
            <a:r>
              <a:rPr lang="en-IE" dirty="0"/>
              <a:t>function disables the outline on shapes that are drawn after the function is called.</a:t>
            </a:r>
          </a:p>
          <a:p>
            <a:r>
              <a:rPr lang="en-IE" dirty="0"/>
              <a:t>All shapes drawn after the </a:t>
            </a:r>
            <a:r>
              <a:rPr lang="en-IE" b="1" dirty="0" err="1">
                <a:solidFill>
                  <a:srgbClr val="0368FF"/>
                </a:solidFill>
              </a:rPr>
              <a:t>noStroke</a:t>
            </a:r>
            <a:r>
              <a:rPr lang="en-IE" dirty="0"/>
              <a:t> function is called, </a:t>
            </a:r>
            <a:r>
              <a:rPr lang="en-IE" u="sng" dirty="0"/>
              <a:t>will</a:t>
            </a:r>
            <a:r>
              <a:rPr lang="en-IE" dirty="0"/>
              <a:t> have no outline.</a:t>
            </a:r>
          </a:p>
          <a:p>
            <a:endParaRPr lang="en-IE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95636" y="3409171"/>
            <a:ext cx="6172200" cy="10858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sz="2400" dirty="0" err="1"/>
              <a:t>noStroke</a:t>
            </a:r>
            <a:r>
              <a:rPr lang="en-IE" sz="2400" dirty="0"/>
              <a:t>();</a:t>
            </a:r>
          </a:p>
          <a:p>
            <a:pPr marL="300038" lvl="1" indent="0">
              <a:buNone/>
            </a:pPr>
            <a:r>
              <a:rPr lang="en-IE" sz="2100" dirty="0"/>
              <a:t>//no parameters defined for this function.</a:t>
            </a:r>
          </a:p>
        </p:txBody>
      </p:sp>
    </p:spTree>
    <p:extLst>
      <p:ext uri="{BB962C8B-B14F-4D97-AF65-F5344CB8AC3E}">
        <p14:creationId xmlns:p14="http://schemas.microsoft.com/office/powerpoint/2010/main" val="1624612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noStroke</a:t>
            </a:r>
            <a:r>
              <a:rPr lang="en-IE" dirty="0"/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98537" y="3669200"/>
            <a:ext cx="4039278" cy="6578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IE" sz="2100" b="1" dirty="0">
                <a:solidFill>
                  <a:srgbClr val="92D050"/>
                </a:solidFill>
                <a:latin typeface="Agency FB"/>
              </a:rPr>
              <a:t>√</a:t>
            </a:r>
            <a:r>
              <a:rPr lang="en-IE" sz="2100" dirty="0">
                <a:solidFill>
                  <a:srgbClr val="92D050"/>
                </a:solidFill>
                <a:latin typeface="Agency FB"/>
              </a:rPr>
              <a:t>  </a:t>
            </a:r>
            <a:r>
              <a:rPr lang="en-IE" sz="1575" dirty="0">
                <a:solidFill>
                  <a:srgbClr val="FF0000"/>
                </a:solidFill>
              </a:rPr>
              <a:t>We have no border on the oval shape.</a:t>
            </a:r>
          </a:p>
          <a:p>
            <a:pPr algn="l"/>
            <a:r>
              <a:rPr lang="en-IE" sz="1575" b="1" dirty="0">
                <a:solidFill>
                  <a:srgbClr val="FF0000"/>
                </a:solidFill>
              </a:rPr>
              <a:t>X  </a:t>
            </a:r>
            <a:r>
              <a:rPr lang="en-IE" sz="1575" dirty="0">
                <a:solidFill>
                  <a:srgbClr val="FF0000"/>
                </a:solidFill>
              </a:rPr>
              <a:t> But now our circle also has no border.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5179E9-AD5C-4056-B448-0E2DB02C83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187" b="33333"/>
          <a:stretch/>
        </p:blipFill>
        <p:spPr>
          <a:xfrm>
            <a:off x="506185" y="853752"/>
            <a:ext cx="3877628" cy="39433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Oval 3"/>
          <p:cNvSpPr/>
          <p:nvPr/>
        </p:nvSpPr>
        <p:spPr>
          <a:xfrm>
            <a:off x="619321" y="4089030"/>
            <a:ext cx="1657349" cy="238042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688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D730A3-BEDE-4050-B9E1-CA8DBB960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124" y="1009164"/>
            <a:ext cx="2886075" cy="250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87171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stroke() -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853751"/>
            <a:ext cx="8533860" cy="2000250"/>
          </a:xfrm>
        </p:spPr>
        <p:txBody>
          <a:bodyPr>
            <a:normAutofit/>
          </a:bodyPr>
          <a:lstStyle/>
          <a:p>
            <a:r>
              <a:rPr lang="en-IE" dirty="0"/>
              <a:t>The </a:t>
            </a:r>
            <a:r>
              <a:rPr lang="en-IE" b="1" dirty="0">
                <a:solidFill>
                  <a:srgbClr val="0368FF"/>
                </a:solidFill>
              </a:rPr>
              <a:t>stroke() </a:t>
            </a:r>
            <a:r>
              <a:rPr lang="en-IE" dirty="0"/>
              <a:t>function enables the outline on all shapes that are drawn after the function is called.</a:t>
            </a:r>
          </a:p>
          <a:p>
            <a:r>
              <a:rPr lang="en-IE" dirty="0"/>
              <a:t>When you call stroke(), you need to specify a colour.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485900" y="2434121"/>
            <a:ext cx="6172200" cy="200024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sz="2400" dirty="0"/>
              <a:t>stroke (</a:t>
            </a:r>
            <a:r>
              <a:rPr lang="en-IE" sz="2400" dirty="0">
                <a:solidFill>
                  <a:srgbClr val="FF0000"/>
                </a:solidFill>
              </a:rPr>
              <a:t>r, </a:t>
            </a:r>
            <a:r>
              <a:rPr lang="en-IE" sz="2400" dirty="0">
                <a:solidFill>
                  <a:srgbClr val="92D050"/>
                </a:solidFill>
              </a:rPr>
              <a:t>g</a:t>
            </a:r>
            <a:r>
              <a:rPr lang="en-IE" sz="2400" dirty="0"/>
              <a:t>, </a:t>
            </a:r>
            <a:r>
              <a:rPr lang="en-IE" sz="2400" dirty="0">
                <a:solidFill>
                  <a:srgbClr val="00B0F0"/>
                </a:solidFill>
              </a:rPr>
              <a:t>b</a:t>
            </a:r>
            <a:r>
              <a:rPr lang="en-IE" sz="2400" dirty="0"/>
              <a:t>) </a:t>
            </a:r>
          </a:p>
          <a:p>
            <a:pPr marL="300038" lvl="1" indent="0">
              <a:buNone/>
            </a:pPr>
            <a:r>
              <a:rPr lang="en-IE" sz="1800" dirty="0">
                <a:solidFill>
                  <a:srgbClr val="FF0000"/>
                </a:solidFill>
              </a:rPr>
              <a:t>r = red colour (a number between 0 and 255 inclusive) </a:t>
            </a:r>
          </a:p>
          <a:p>
            <a:pPr marL="300038" lvl="1" indent="0">
              <a:buNone/>
            </a:pPr>
            <a:r>
              <a:rPr lang="en-IE" sz="1800" dirty="0">
                <a:solidFill>
                  <a:srgbClr val="92D050"/>
                </a:solidFill>
              </a:rPr>
              <a:t>g = green colour (a number between 0 and 255 inclusive) </a:t>
            </a:r>
          </a:p>
          <a:p>
            <a:pPr marL="300038" lvl="1" indent="0">
              <a:buNone/>
            </a:pPr>
            <a:r>
              <a:rPr lang="en-IE" sz="1800" dirty="0">
                <a:solidFill>
                  <a:srgbClr val="00B0F0"/>
                </a:solidFill>
              </a:rPr>
              <a:t>b = blue colour (a number between 0 and 255 inclusive)</a:t>
            </a:r>
          </a:p>
        </p:txBody>
      </p:sp>
    </p:spTree>
    <p:extLst>
      <p:ext uri="{BB962C8B-B14F-4D97-AF65-F5344CB8AC3E}">
        <p14:creationId xmlns:p14="http://schemas.microsoft.com/office/powerpoint/2010/main" val="288846910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45AC79-A6A2-4841-9095-08551DB524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305" b="31111"/>
          <a:stretch/>
        </p:blipFill>
        <p:spPr>
          <a:xfrm>
            <a:off x="467696" y="840970"/>
            <a:ext cx="3571875" cy="3966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stroke()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0" y="3692699"/>
            <a:ext cx="3770443" cy="4154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IE" sz="2100" b="1" dirty="0">
                <a:solidFill>
                  <a:srgbClr val="92D050"/>
                </a:solidFill>
                <a:latin typeface="Agency FB"/>
              </a:rPr>
              <a:t>√  </a:t>
            </a:r>
            <a:r>
              <a:rPr lang="en-IE" sz="1575" dirty="0">
                <a:solidFill>
                  <a:srgbClr val="FF0000"/>
                </a:solidFill>
              </a:rPr>
              <a:t>Our circle now has a border.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B8F6AB-D2C8-48AA-9D34-533369326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792" y="902455"/>
            <a:ext cx="2886075" cy="250031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96283" y="4302530"/>
            <a:ext cx="1657350" cy="282250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688"/>
          </a:p>
        </p:txBody>
      </p:sp>
    </p:spTree>
    <p:extLst>
      <p:ext uri="{BB962C8B-B14F-4D97-AF65-F5344CB8AC3E}">
        <p14:creationId xmlns:p14="http://schemas.microsoft.com/office/powerpoint/2010/main" val="239027110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strokeWeight</a:t>
            </a:r>
            <a:r>
              <a:rPr lang="en-IE" dirty="0"/>
              <a:t>() -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866581"/>
            <a:ext cx="8683150" cy="2743200"/>
          </a:xfrm>
        </p:spPr>
        <p:txBody>
          <a:bodyPr>
            <a:normAutofit/>
          </a:bodyPr>
          <a:lstStyle/>
          <a:p>
            <a:r>
              <a:rPr lang="en-IE" dirty="0"/>
              <a:t>The </a:t>
            </a:r>
            <a:r>
              <a:rPr lang="en-IE" b="1" dirty="0" err="1">
                <a:solidFill>
                  <a:srgbClr val="0368FF"/>
                </a:solidFill>
              </a:rPr>
              <a:t>strokeWeight</a:t>
            </a:r>
            <a:r>
              <a:rPr lang="en-IE" b="1" dirty="0">
                <a:solidFill>
                  <a:srgbClr val="0368FF"/>
                </a:solidFill>
              </a:rPr>
              <a:t>()</a:t>
            </a:r>
            <a:r>
              <a:rPr lang="en-IE" dirty="0"/>
              <a:t> function allows you to choose the thickness of a line/outline on shapes. </a:t>
            </a:r>
          </a:p>
          <a:p>
            <a:r>
              <a:rPr lang="en-IE" dirty="0"/>
              <a:t>The chosen thickness will apply to all lines/shapes that are drawn after the function is called. </a:t>
            </a:r>
          </a:p>
          <a:p>
            <a:r>
              <a:rPr lang="en-IE" dirty="0"/>
              <a:t>The thickness is specified in pixels.</a:t>
            </a:r>
          </a:p>
          <a:p>
            <a:r>
              <a:rPr lang="en-IE" dirty="0"/>
              <a:t>The default thickness is 1 pixel.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91018" y="3714547"/>
            <a:ext cx="6172200" cy="9144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sz="2400" dirty="0" err="1"/>
              <a:t>strokeWeight</a:t>
            </a:r>
            <a:r>
              <a:rPr lang="en-IE" sz="2400" dirty="0"/>
              <a:t> (</a:t>
            </a:r>
            <a:r>
              <a:rPr lang="en-IE" sz="2400" dirty="0">
                <a:solidFill>
                  <a:srgbClr val="FF0000"/>
                </a:solidFill>
              </a:rPr>
              <a:t>pixels</a:t>
            </a:r>
            <a:r>
              <a:rPr lang="en-IE" sz="2400" dirty="0"/>
              <a:t>) </a:t>
            </a:r>
          </a:p>
          <a:p>
            <a:pPr marL="300038" lvl="1" indent="0">
              <a:buNone/>
            </a:pPr>
            <a:r>
              <a:rPr lang="en-IE" sz="1800" dirty="0">
                <a:solidFill>
                  <a:srgbClr val="FF0000"/>
                </a:solidFill>
              </a:rPr>
              <a:t>pixels = thickness of the outline measures in pixels.</a:t>
            </a:r>
            <a:endParaRPr lang="en-IE" sz="1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15284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strokeWeight</a:t>
            </a:r>
            <a:r>
              <a:rPr lang="en-IE" dirty="0"/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1" y="3854500"/>
            <a:ext cx="2886074" cy="4154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IE" sz="2100" b="1" dirty="0">
                <a:solidFill>
                  <a:srgbClr val="92D050"/>
                </a:solidFill>
                <a:latin typeface="Agency FB"/>
              </a:rPr>
              <a:t>√ </a:t>
            </a:r>
            <a:r>
              <a:rPr lang="en-IE" sz="2100" dirty="0">
                <a:solidFill>
                  <a:srgbClr val="92D050"/>
                </a:solidFill>
                <a:latin typeface="Agency FB"/>
              </a:rPr>
              <a:t> </a:t>
            </a:r>
            <a:r>
              <a:rPr lang="en-IE" sz="1575" dirty="0">
                <a:solidFill>
                  <a:srgbClr val="FF0000"/>
                </a:solidFill>
              </a:rPr>
              <a:t>Our outline is now heavier.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2655FF-8884-4093-A146-175EA1B52A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305" b="30000"/>
          <a:stretch/>
        </p:blipFill>
        <p:spPr>
          <a:xfrm>
            <a:off x="473907" y="837425"/>
            <a:ext cx="3481107" cy="39281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7243EE-6B69-4F81-8C9B-4650463BC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058001"/>
            <a:ext cx="2886075" cy="250031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92494" y="2308158"/>
            <a:ext cx="1885950" cy="228600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688"/>
          </a:p>
        </p:txBody>
      </p:sp>
    </p:spTree>
    <p:extLst>
      <p:ext uri="{BB962C8B-B14F-4D97-AF65-F5344CB8AC3E}">
        <p14:creationId xmlns:p14="http://schemas.microsoft.com/office/powerpoint/2010/main" val="399585818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3F2B9-CA77-41E2-BFCC-DD2CEF526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5723" y="485452"/>
            <a:ext cx="4432554" cy="1102519"/>
          </a:xfrm>
        </p:spPr>
        <p:txBody>
          <a:bodyPr/>
          <a:lstStyle/>
          <a:p>
            <a:r>
              <a:rPr lang="en-IE" sz="3200" dirty="0"/>
              <a:t>Syntax and Logic Errors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C10574-9BD2-5898-77B4-658A36C88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14689" y="1844899"/>
            <a:ext cx="2430269" cy="2261889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449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Syntax and Syntax Errors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882910"/>
            <a:ext cx="8468546" cy="3543299"/>
          </a:xfrm>
        </p:spPr>
        <p:txBody>
          <a:bodyPr>
            <a:normAutofit/>
          </a:bodyPr>
          <a:lstStyle/>
          <a:p>
            <a:r>
              <a:rPr lang="en-IE" dirty="0"/>
              <a:t>You will have seen the term </a:t>
            </a:r>
            <a:r>
              <a:rPr lang="en-IE" dirty="0">
                <a:solidFill>
                  <a:srgbClr val="FF0000"/>
                </a:solidFill>
              </a:rPr>
              <a:t>Syntax</a:t>
            </a:r>
            <a:r>
              <a:rPr lang="en-IE" b="1" dirty="0">
                <a:solidFill>
                  <a:srgbClr val="FF0000"/>
                </a:solidFill>
              </a:rPr>
              <a:t> </a:t>
            </a:r>
            <a:r>
              <a:rPr lang="en-IE" dirty="0"/>
              <a:t>mentioned above.</a:t>
            </a:r>
          </a:p>
          <a:p>
            <a:r>
              <a:rPr lang="en-IE" dirty="0"/>
              <a:t>Syntax are the rules you must follow when writing well-formed statements in a programming language.</a:t>
            </a:r>
          </a:p>
          <a:p>
            <a:r>
              <a:rPr lang="en-IE" dirty="0"/>
              <a:t>When you don’t follow the rules, </a:t>
            </a:r>
            <a:r>
              <a:rPr lang="en-IE" b="1" dirty="0">
                <a:solidFill>
                  <a:srgbClr val="0368FF"/>
                </a:solidFill>
              </a:rPr>
              <a:t>Processing</a:t>
            </a:r>
            <a:r>
              <a:rPr lang="en-IE" dirty="0"/>
              <a:t> will not run your code; instead you will get an error.</a:t>
            </a:r>
          </a:p>
          <a:p>
            <a:r>
              <a:rPr lang="en-IE" dirty="0"/>
              <a:t>Some syntax error examples are on the upcoming slides.</a:t>
            </a:r>
          </a:p>
        </p:txBody>
      </p:sp>
    </p:spTree>
    <p:extLst>
      <p:ext uri="{BB962C8B-B14F-4D97-AF65-F5344CB8AC3E}">
        <p14:creationId xmlns:p14="http://schemas.microsoft.com/office/powerpoint/2010/main" val="112531796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2824CA-8CA7-48E9-8603-27756AE1E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51778"/>
            <a:ext cx="3857543" cy="45827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Syntax Errors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457" y="1035699"/>
            <a:ext cx="3000293" cy="19430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E" i="1" dirty="0"/>
              <a:t>The spelling of the background function must be identical to the spelling below (case sensitive!).</a:t>
            </a:r>
          </a:p>
          <a:p>
            <a:pPr algn="ctr"/>
            <a:endParaRPr lang="en-IE" i="1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52683" y="3621444"/>
            <a:ext cx="6172200" cy="12001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68580" tIns="34290" rIns="68580" bIns="3429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sz="2100" dirty="0"/>
              <a:t>background(</a:t>
            </a:r>
            <a:r>
              <a:rPr lang="en-IE" sz="2100" dirty="0">
                <a:solidFill>
                  <a:srgbClr val="FF0000"/>
                </a:solidFill>
              </a:rPr>
              <a:t>r</a:t>
            </a:r>
            <a:r>
              <a:rPr lang="en-IE" sz="2100" dirty="0"/>
              <a:t>, </a:t>
            </a:r>
            <a:r>
              <a:rPr lang="en-IE" sz="2100" dirty="0">
                <a:solidFill>
                  <a:srgbClr val="00B050"/>
                </a:solidFill>
              </a:rPr>
              <a:t>g</a:t>
            </a:r>
            <a:r>
              <a:rPr lang="en-IE" sz="2100" dirty="0"/>
              <a:t>, </a:t>
            </a:r>
            <a:r>
              <a:rPr lang="en-IE" sz="2100" dirty="0">
                <a:solidFill>
                  <a:srgbClr val="00B0F0"/>
                </a:solidFill>
              </a:rPr>
              <a:t>b</a:t>
            </a:r>
            <a:r>
              <a:rPr lang="en-IE" sz="2100" dirty="0"/>
              <a:t>) </a:t>
            </a:r>
          </a:p>
          <a:p>
            <a:pPr marL="300038" lvl="1" indent="0">
              <a:buNone/>
            </a:pPr>
            <a:r>
              <a:rPr lang="en-IE" sz="1500" dirty="0">
                <a:solidFill>
                  <a:srgbClr val="FF0000"/>
                </a:solidFill>
              </a:rPr>
              <a:t>r = red colour (a number between 0 and 255 inclusive) </a:t>
            </a:r>
          </a:p>
          <a:p>
            <a:pPr marL="300038" lvl="1" indent="0">
              <a:buNone/>
            </a:pPr>
            <a:r>
              <a:rPr lang="en-IE" sz="1500" dirty="0">
                <a:solidFill>
                  <a:srgbClr val="00B050"/>
                </a:solidFill>
              </a:rPr>
              <a:t>g = green colour (a number between 0 and 255 inclusive) </a:t>
            </a:r>
          </a:p>
          <a:p>
            <a:pPr marL="300038" lvl="1" indent="0">
              <a:buNone/>
            </a:pPr>
            <a:r>
              <a:rPr lang="en-IE" sz="1500" dirty="0">
                <a:solidFill>
                  <a:srgbClr val="00B0F0"/>
                </a:solidFill>
              </a:rPr>
              <a:t>b = blue colour (a number between 0 and 255 inclusive)</a:t>
            </a:r>
          </a:p>
        </p:txBody>
      </p:sp>
    </p:spTree>
    <p:extLst>
      <p:ext uri="{BB962C8B-B14F-4D97-AF65-F5344CB8AC3E}">
        <p14:creationId xmlns:p14="http://schemas.microsoft.com/office/powerpoint/2010/main" val="399098722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xfrm>
            <a:off x="396624" y="141480"/>
            <a:ext cx="7770377" cy="620335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3200" dirty="0"/>
              <a:t>Agenda</a:t>
            </a:r>
          </a:p>
        </p:txBody>
      </p:sp>
      <p:sp>
        <p:nvSpPr>
          <p:cNvPr id="86" name="Shape 86"/>
          <p:cNvSpPr>
            <a:spLocks noGrp="1"/>
          </p:cNvSpPr>
          <p:nvPr>
            <p:ph type="body" idx="1"/>
          </p:nvPr>
        </p:nvSpPr>
        <p:spPr>
          <a:xfrm>
            <a:off x="458271" y="897564"/>
            <a:ext cx="8289105" cy="399644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633"/>
              </a:spcBef>
            </a:pPr>
            <a:r>
              <a:rPr lang="en-IE" sz="2800" dirty="0">
                <a:solidFill>
                  <a:schemeClr val="tx1"/>
                </a:solidFill>
              </a:rPr>
              <a:t>Static Drawing</a:t>
            </a:r>
          </a:p>
          <a:p>
            <a:pPr>
              <a:spcBef>
                <a:spcPts val="633"/>
              </a:spcBef>
            </a:pPr>
            <a:r>
              <a:rPr lang="en-IE" sz="2800" dirty="0">
                <a:solidFill>
                  <a:schemeClr val="tx1"/>
                </a:solidFill>
              </a:rPr>
              <a:t>Colour &amp; Filling Shapes</a:t>
            </a:r>
          </a:p>
          <a:p>
            <a:pPr>
              <a:spcBef>
                <a:spcPts val="633"/>
              </a:spcBef>
            </a:pPr>
            <a:r>
              <a:rPr lang="en-IE" sz="2800" dirty="0">
                <a:solidFill>
                  <a:schemeClr val="tx1"/>
                </a:solidFill>
              </a:rPr>
              <a:t>Formatting Shape Outline</a:t>
            </a:r>
          </a:p>
          <a:p>
            <a:pPr>
              <a:spcBef>
                <a:spcPts val="633"/>
              </a:spcBef>
            </a:pPr>
            <a:r>
              <a:rPr lang="en-IE" sz="2800" dirty="0">
                <a:solidFill>
                  <a:schemeClr val="tx1"/>
                </a:solidFill>
              </a:rPr>
              <a:t>Syntax and Logic Errors</a:t>
            </a:r>
          </a:p>
          <a:p>
            <a:pPr>
              <a:spcBef>
                <a:spcPts val="633"/>
              </a:spcBef>
            </a:pPr>
            <a:r>
              <a:rPr lang="en-IE" sz="2800" dirty="0">
                <a:solidFill>
                  <a:schemeClr val="tx1"/>
                </a:solidFill>
              </a:rPr>
              <a:t>Comments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E31B71-BF96-7234-5AC5-247277E0C87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3</a:t>
            </a:fld>
            <a:endParaRPr lang="en-I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D7CF6F-DA6A-B1AC-23B0-5DD5432403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https://processing.org/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9057397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6D455D-ED8B-4C33-ADD7-3C06B7613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843" y="35754"/>
            <a:ext cx="3887561" cy="46184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Syntax Errors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4488" y="1048629"/>
            <a:ext cx="3122361" cy="2286000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IE" i="1" dirty="0"/>
              <a:t>The background function has too many </a:t>
            </a:r>
            <a:r>
              <a:rPr lang="en-IE" i="1" dirty="0">
                <a:solidFill>
                  <a:srgbClr val="FF0000"/>
                </a:solidFill>
              </a:rPr>
              <a:t>arguments</a:t>
            </a:r>
            <a:r>
              <a:rPr lang="en-IE" i="1" dirty="0"/>
              <a:t> passed to it i.e. </a:t>
            </a:r>
          </a:p>
          <a:p>
            <a:pPr marL="0" indent="0" algn="ctr">
              <a:buNone/>
            </a:pPr>
            <a:endParaRPr lang="en-IE" i="1" dirty="0"/>
          </a:p>
          <a:p>
            <a:pPr algn="l"/>
            <a:r>
              <a:rPr lang="en-IE" i="1" dirty="0"/>
              <a:t>RGB version is defined with 3 </a:t>
            </a:r>
            <a:r>
              <a:rPr lang="en-IE" i="1" dirty="0">
                <a:solidFill>
                  <a:srgbClr val="FF0000"/>
                </a:solidFill>
              </a:rPr>
              <a:t>parameters</a:t>
            </a:r>
            <a:r>
              <a:rPr lang="en-IE" i="1" dirty="0"/>
              <a:t>.</a:t>
            </a:r>
          </a:p>
          <a:p>
            <a:pPr algn="l"/>
            <a:r>
              <a:rPr lang="en-IE" i="1" dirty="0"/>
              <a:t>Grayscale version is defined with 1 </a:t>
            </a:r>
            <a:r>
              <a:rPr lang="en-IE" i="1" dirty="0">
                <a:solidFill>
                  <a:srgbClr val="FF0000"/>
                </a:solidFill>
              </a:rPr>
              <a:t>parameter</a:t>
            </a:r>
            <a:r>
              <a:rPr lang="en-IE" i="1" dirty="0"/>
              <a:t>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CF59CC8-E508-8A0A-7D45-B277046E4A96}"/>
              </a:ext>
            </a:extLst>
          </p:cNvPr>
          <p:cNvSpPr txBox="1">
            <a:spLocks/>
          </p:cNvSpPr>
          <p:nvPr/>
        </p:nvSpPr>
        <p:spPr>
          <a:xfrm>
            <a:off x="152683" y="3621444"/>
            <a:ext cx="6172200" cy="12001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68580" tIns="34290" rIns="68580" bIns="3429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sz="2100" dirty="0"/>
              <a:t>background(</a:t>
            </a:r>
            <a:r>
              <a:rPr lang="en-IE" sz="2100" dirty="0">
                <a:solidFill>
                  <a:srgbClr val="FF0000"/>
                </a:solidFill>
              </a:rPr>
              <a:t>r</a:t>
            </a:r>
            <a:r>
              <a:rPr lang="en-IE" sz="2100" dirty="0"/>
              <a:t>, </a:t>
            </a:r>
            <a:r>
              <a:rPr lang="en-IE" sz="2100" dirty="0">
                <a:solidFill>
                  <a:srgbClr val="00B050"/>
                </a:solidFill>
              </a:rPr>
              <a:t>g</a:t>
            </a:r>
            <a:r>
              <a:rPr lang="en-IE" sz="2100" dirty="0"/>
              <a:t>, </a:t>
            </a:r>
            <a:r>
              <a:rPr lang="en-IE" sz="2100" dirty="0">
                <a:solidFill>
                  <a:srgbClr val="00B0F0"/>
                </a:solidFill>
              </a:rPr>
              <a:t>b</a:t>
            </a:r>
            <a:r>
              <a:rPr lang="en-IE" sz="2100" dirty="0"/>
              <a:t>) </a:t>
            </a:r>
          </a:p>
          <a:p>
            <a:pPr marL="300038" lvl="1" indent="0">
              <a:buNone/>
            </a:pPr>
            <a:r>
              <a:rPr lang="en-IE" sz="1500" dirty="0">
                <a:solidFill>
                  <a:srgbClr val="FF0000"/>
                </a:solidFill>
              </a:rPr>
              <a:t>r = red colour (a number between 0 and 255 inclusive) </a:t>
            </a:r>
          </a:p>
          <a:p>
            <a:pPr marL="300038" lvl="1" indent="0">
              <a:buNone/>
            </a:pPr>
            <a:r>
              <a:rPr lang="en-IE" sz="1500" dirty="0">
                <a:solidFill>
                  <a:srgbClr val="00B050"/>
                </a:solidFill>
              </a:rPr>
              <a:t>g = green colour (a number between 0 and 255 inclusive) </a:t>
            </a:r>
          </a:p>
          <a:p>
            <a:pPr marL="300038" lvl="1" indent="0">
              <a:buNone/>
            </a:pPr>
            <a:r>
              <a:rPr lang="en-IE" sz="1500" dirty="0">
                <a:solidFill>
                  <a:srgbClr val="00B0F0"/>
                </a:solidFill>
              </a:rPr>
              <a:t>b = blue colour (a number between 0 and 255 inclusive)</a:t>
            </a:r>
          </a:p>
        </p:txBody>
      </p:sp>
    </p:spTree>
    <p:extLst>
      <p:ext uri="{BB962C8B-B14F-4D97-AF65-F5344CB8AC3E}">
        <p14:creationId xmlns:p14="http://schemas.microsoft.com/office/powerpoint/2010/main" val="3768292850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0605C4-65D6-489D-9DA1-471A58640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926" y="114300"/>
            <a:ext cx="4040924" cy="4800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Syntax Errors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89" y="1099846"/>
            <a:ext cx="3068850" cy="2229038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IE" i="1" dirty="0"/>
              <a:t>The semi-colon (;) is missing at the end of the statement.  </a:t>
            </a:r>
          </a:p>
          <a:p>
            <a:pPr marL="0" indent="0" algn="ctr">
              <a:buNone/>
            </a:pPr>
            <a:endParaRPr lang="en-IE" i="1" dirty="0"/>
          </a:p>
          <a:p>
            <a:pPr marL="0" indent="0" algn="ctr">
              <a:buNone/>
            </a:pPr>
            <a:r>
              <a:rPr lang="en-IE" i="1" dirty="0"/>
              <a:t>Java needs a statement terminator for each line!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B948BCA8-F2D6-4ECB-9571-2F178DA1AC99}"/>
              </a:ext>
            </a:extLst>
          </p:cNvPr>
          <p:cNvSpPr/>
          <p:nvPr/>
        </p:nvSpPr>
        <p:spPr>
          <a:xfrm>
            <a:off x="6400800" y="1314450"/>
            <a:ext cx="685800" cy="5143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688"/>
          </a:p>
        </p:txBody>
      </p:sp>
    </p:spTree>
    <p:extLst>
      <p:ext uri="{BB962C8B-B14F-4D97-AF65-F5344CB8AC3E}">
        <p14:creationId xmlns:p14="http://schemas.microsoft.com/office/powerpoint/2010/main" val="3537707842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Logic Errors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7" t="31349" r="49690" b="48214"/>
          <a:stretch/>
        </p:blipFill>
        <p:spPr bwMode="auto">
          <a:xfrm>
            <a:off x="940978" y="1343608"/>
            <a:ext cx="7262044" cy="20270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660930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Logic Errors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EC9A4C-70C6-3BDA-E379-1C81E3128050}"/>
              </a:ext>
            </a:extLst>
          </p:cNvPr>
          <p:cNvSpPr txBox="1">
            <a:spLocks/>
          </p:cNvSpPr>
          <p:nvPr/>
        </p:nvSpPr>
        <p:spPr>
          <a:xfrm>
            <a:off x="457200" y="905461"/>
            <a:ext cx="1600199" cy="1885950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418" tIns="54418" rIns="54418" bIns="54418">
            <a:normAutofit fontScale="85000" lnSpcReduction="20000"/>
          </a:bodyPr>
          <a:lstStyle>
            <a:lvl1pPr marL="292097" indent="-292097">
              <a:spcBef>
                <a:spcPts val="377"/>
              </a:spcBef>
              <a:buClr>
                <a:srgbClr val="0368FF"/>
              </a:buClr>
              <a:buSzPct val="100000"/>
              <a:buFont typeface="Wingdings"/>
              <a:buChar char="❑"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570956" indent="-283984">
              <a:spcBef>
                <a:spcPts val="377"/>
              </a:spcBef>
              <a:buClr>
                <a:srgbClr val="0368FF"/>
              </a:buClr>
              <a:buSzPct val="60000"/>
              <a:buFont typeface="Wingdings"/>
              <a:buChar char="■"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846570" indent="-272624">
              <a:spcBef>
                <a:spcPts val="377"/>
              </a:spcBef>
              <a:buClr>
                <a:srgbClr val="0368FF"/>
              </a:buClr>
              <a:buSzPct val="95000"/>
              <a:buFont typeface="Wingdings"/>
              <a:buChar char="⬥"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163835" indent="-302916">
              <a:spcBef>
                <a:spcPts val="377"/>
              </a:spcBef>
              <a:buClr>
                <a:srgbClr val="0368FF"/>
              </a:buClr>
              <a:buSzPct val="65000"/>
              <a:buFont typeface="Wingdings"/>
              <a:buChar char="■"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450808" indent="-302916">
              <a:spcBef>
                <a:spcPts val="377"/>
              </a:spcBef>
              <a:buClr>
                <a:srgbClr val="0368FF"/>
              </a:buClr>
              <a:buSzPct val="60000"/>
              <a:buFont typeface="Wingdings"/>
              <a:buChar char="■"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1737781" indent="-302916">
              <a:spcBef>
                <a:spcPts val="377"/>
              </a:spcBef>
              <a:buClr>
                <a:srgbClr val="006699"/>
              </a:buClr>
              <a:buSzPct val="60000"/>
              <a:buFont typeface="Wingdings"/>
              <a:buChar char="■"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2024754" indent="-302916">
              <a:spcBef>
                <a:spcPts val="377"/>
              </a:spcBef>
              <a:buClr>
                <a:srgbClr val="006699"/>
              </a:buClr>
              <a:buSzPct val="60000"/>
              <a:buFont typeface="Wingdings"/>
              <a:buChar char="■"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2311727" indent="-302916">
              <a:spcBef>
                <a:spcPts val="377"/>
              </a:spcBef>
              <a:buClr>
                <a:srgbClr val="006699"/>
              </a:buClr>
              <a:buSzPct val="60000"/>
              <a:buFont typeface="Wingdings"/>
              <a:buChar char="■"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2598700" indent="-302916">
              <a:spcBef>
                <a:spcPts val="377"/>
              </a:spcBef>
              <a:buClr>
                <a:srgbClr val="006699"/>
              </a:buClr>
              <a:buSzPct val="60000"/>
              <a:buFont typeface="Wingdings"/>
              <a:buChar char="■"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indent="0" algn="ctr" defTabSz="914400">
              <a:buFont typeface="Wingdings"/>
              <a:buNone/>
            </a:pPr>
            <a:r>
              <a:rPr lang="en-IE"/>
              <a:t>Say we wanted a pink background for our display window.</a:t>
            </a:r>
            <a:endParaRPr lang="en-IE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CC85737-2407-B14F-49B7-4861AF451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9443" r="89821" b="55507"/>
          <a:stretch/>
        </p:blipFill>
        <p:spPr bwMode="auto">
          <a:xfrm>
            <a:off x="2575246" y="905461"/>
            <a:ext cx="1294623" cy="17911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405341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0E9770-2C0F-4B4E-8CB0-AEB1F6A417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20" b="43078"/>
          <a:stretch/>
        </p:blipFill>
        <p:spPr>
          <a:xfrm>
            <a:off x="4199304" y="59958"/>
            <a:ext cx="3086100" cy="29277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Logic Errors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5461"/>
            <a:ext cx="1600199" cy="1885950"/>
          </a:xfrm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IE" dirty="0"/>
              <a:t>Say we wanted a pink background for our display window.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9443" r="89821" b="55507"/>
          <a:stretch/>
        </p:blipFill>
        <p:spPr bwMode="auto">
          <a:xfrm>
            <a:off x="2575246" y="905461"/>
            <a:ext cx="1294623" cy="17911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07910" y="3184025"/>
            <a:ext cx="506419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 algn="l">
              <a:buClr>
                <a:srgbClr val="0368FF"/>
              </a:buClr>
              <a:buFont typeface="Wingdings" pitchFamily="2" charset="2"/>
              <a:buChar char="q"/>
            </a:pPr>
            <a:r>
              <a:rPr lang="en-IE" sz="1800" dirty="0"/>
              <a:t>However, we incorrectly enter the </a:t>
            </a:r>
            <a:r>
              <a:rPr lang="en-IE" sz="1800" b="1" dirty="0"/>
              <a:t>G</a:t>
            </a:r>
            <a:r>
              <a:rPr lang="en-IE" sz="1800" dirty="0"/>
              <a:t> colour as 551 instead of 51.  </a:t>
            </a:r>
          </a:p>
          <a:p>
            <a:pPr marL="285750" indent="-285750" algn="l">
              <a:buClr>
                <a:srgbClr val="0368FF"/>
              </a:buClr>
              <a:buFont typeface="Wingdings" pitchFamily="2" charset="2"/>
              <a:buChar char="q"/>
            </a:pPr>
            <a:r>
              <a:rPr lang="en-IE" sz="1800" dirty="0"/>
              <a:t>We now have a yellowish background.  </a:t>
            </a:r>
          </a:p>
          <a:p>
            <a:pPr marL="285750" indent="-285750" algn="l">
              <a:buClr>
                <a:srgbClr val="0368FF"/>
              </a:buClr>
              <a:buFont typeface="Wingdings" pitchFamily="2" charset="2"/>
              <a:buChar char="q"/>
            </a:pPr>
            <a:r>
              <a:rPr lang="en-IE" sz="1800" dirty="0"/>
              <a:t>This is an example of a simple logic error.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2BFF93-0DE2-42D5-8528-5F4FC3AD3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580" y="2022548"/>
            <a:ext cx="2366582" cy="205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5059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3F2B9-CA77-41E2-BFCC-DD2CEF526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7727" y="485452"/>
            <a:ext cx="4368546" cy="1102519"/>
          </a:xfrm>
        </p:spPr>
        <p:txBody>
          <a:bodyPr/>
          <a:lstStyle/>
          <a:p>
            <a:r>
              <a:rPr lang="en-IE" sz="3200" dirty="0"/>
              <a:t>Commenting your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4BA1F1-70E1-0F14-54F7-4D27153A5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14689" y="1844899"/>
            <a:ext cx="2430269" cy="2261889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5989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Code so far…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29404" y="954055"/>
            <a:ext cx="4413380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IE" sz="1800" dirty="0"/>
              <a:t>Can you tell, from looking at the code, what RGB colours you have chosen?</a:t>
            </a:r>
          </a:p>
          <a:p>
            <a:pPr marL="342900" indent="-342900" algn="l">
              <a:buClr>
                <a:srgbClr val="0368FF"/>
              </a:buClr>
              <a:buFont typeface="Wingdings" pitchFamily="2" charset="2"/>
              <a:buChar char="q"/>
            </a:pPr>
            <a:r>
              <a:rPr lang="en-IE" sz="1800" dirty="0"/>
              <a:t>We can leave notes for ourselves and others in our code.</a:t>
            </a:r>
          </a:p>
          <a:p>
            <a:pPr marL="342900" indent="-342900" algn="l">
              <a:buClr>
                <a:srgbClr val="0368FF"/>
              </a:buClr>
              <a:buFont typeface="Wingdings" pitchFamily="2" charset="2"/>
              <a:buChar char="q"/>
            </a:pPr>
            <a:r>
              <a:rPr lang="en-IE" sz="1800" dirty="0"/>
              <a:t>This is called </a:t>
            </a:r>
            <a:r>
              <a:rPr lang="en-IE" sz="1800" dirty="0">
                <a:solidFill>
                  <a:srgbClr val="FF0000"/>
                </a:solidFill>
              </a:rPr>
              <a:t>commenting your code</a:t>
            </a:r>
            <a:r>
              <a:rPr lang="en-IE" sz="18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B0BCA1-5EF6-4F73-91C8-EB1FAA1470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305" b="30000"/>
          <a:stretch/>
        </p:blipFill>
        <p:spPr>
          <a:xfrm>
            <a:off x="519394" y="863082"/>
            <a:ext cx="3481107" cy="39281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8508894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Commenting your code…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b="1" dirty="0">
                <a:solidFill>
                  <a:srgbClr val="0368FF"/>
                </a:solidFill>
              </a:rPr>
              <a:t>//</a:t>
            </a:r>
            <a:r>
              <a:rPr lang="en-IE" dirty="0"/>
              <a:t>  This is a comment.  </a:t>
            </a:r>
          </a:p>
          <a:p>
            <a:pPr marL="0" indent="0">
              <a:buNone/>
            </a:pPr>
            <a:r>
              <a:rPr lang="en-IE" b="1" dirty="0">
                <a:solidFill>
                  <a:srgbClr val="0368FF"/>
                </a:solidFill>
              </a:rPr>
              <a:t>//</a:t>
            </a:r>
            <a:r>
              <a:rPr lang="en-IE" dirty="0"/>
              <a:t> Anything typed after the two slashes </a:t>
            </a:r>
          </a:p>
          <a:p>
            <a:pPr marL="0" indent="0">
              <a:buNone/>
            </a:pPr>
            <a:r>
              <a:rPr lang="en-IE" b="1" dirty="0">
                <a:solidFill>
                  <a:srgbClr val="0368FF"/>
                </a:solidFill>
              </a:rPr>
              <a:t>//</a:t>
            </a:r>
            <a:r>
              <a:rPr lang="en-IE" dirty="0"/>
              <a:t> up to the end of the line, is ignored by Java.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b="1" dirty="0">
                <a:solidFill>
                  <a:srgbClr val="0368FF"/>
                </a:solidFill>
              </a:rPr>
              <a:t>/*</a:t>
            </a:r>
            <a:r>
              <a:rPr lang="en-IE" dirty="0"/>
              <a:t>  This is a longer comment.  As you can span more than one line with this comment style, it can be quite handy. </a:t>
            </a:r>
            <a:r>
              <a:rPr lang="en-IE" b="1" dirty="0">
                <a:solidFill>
                  <a:srgbClr val="0368FF"/>
                </a:solidFill>
              </a:rPr>
              <a:t>*/</a:t>
            </a:r>
          </a:p>
        </p:txBody>
      </p:sp>
    </p:spTree>
    <p:extLst>
      <p:ext uri="{BB962C8B-B14F-4D97-AF65-F5344CB8AC3E}">
        <p14:creationId xmlns:p14="http://schemas.microsoft.com/office/powerpoint/2010/main" val="2405854932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Code so far…with commenting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8F8F30-33E2-4AFD-9B7C-86ECE5E8FF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444"/>
          <a:stretch/>
        </p:blipFill>
        <p:spPr>
          <a:xfrm>
            <a:off x="474833" y="869399"/>
            <a:ext cx="3962525" cy="3886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4706644" y="869399"/>
            <a:ext cx="4353380" cy="28623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E" sz="1800" dirty="0"/>
              <a:t>We have commented our code with explanations of what is happening.</a:t>
            </a:r>
          </a:p>
          <a:p>
            <a:endParaRPr lang="en-IE" sz="1800" dirty="0"/>
          </a:p>
          <a:p>
            <a:r>
              <a:rPr lang="en-IE" sz="1800" dirty="0"/>
              <a:t>This makes our code easier to read, understand and maintain.</a:t>
            </a:r>
          </a:p>
          <a:p>
            <a:endParaRPr lang="en-IE" sz="1800" dirty="0"/>
          </a:p>
          <a:p>
            <a:r>
              <a:rPr lang="en-IE" sz="1800" dirty="0"/>
              <a:t>It is considered best practice to comment your code.</a:t>
            </a:r>
          </a:p>
          <a:p>
            <a:endParaRPr lang="en-IE" sz="1800" dirty="0"/>
          </a:p>
          <a:p>
            <a:r>
              <a:rPr lang="en-IE" sz="1800" dirty="0"/>
              <a:t>Comments do not affect your code at all.</a:t>
            </a:r>
          </a:p>
        </p:txBody>
      </p:sp>
    </p:spTree>
    <p:extLst>
      <p:ext uri="{BB962C8B-B14F-4D97-AF65-F5344CB8AC3E}">
        <p14:creationId xmlns:p14="http://schemas.microsoft.com/office/powerpoint/2010/main" val="82312455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z="3200" dirty="0"/>
              <a:t>Questions?</a:t>
            </a:r>
          </a:p>
        </p:txBody>
      </p:sp>
      <p:pic>
        <p:nvPicPr>
          <p:cNvPr id="3074" name="Picture 2" descr="Image result for ques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1543050"/>
            <a:ext cx="3257550" cy="263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FF7A2-02A0-619D-E3EB-C6332A4BF92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39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0F185-86FC-570A-EA4B-451CCA6540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https://processing.org/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10987867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Static drawing – an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8CBEC4-E176-43A5-8867-43BC057FE4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12" b="52222"/>
          <a:stretch/>
        </p:blipFill>
        <p:spPr>
          <a:xfrm>
            <a:off x="395536" y="934974"/>
            <a:ext cx="5494375" cy="3028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B662A9-6795-4B7C-99BF-60C271D02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962" y="1710499"/>
            <a:ext cx="2886075" cy="25003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76889702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64886AB6-DCB6-9645-8125-CA11F57910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" r="1" b="1"/>
          <a:stretch/>
        </p:blipFill>
        <p:spPr>
          <a:xfrm>
            <a:off x="1347374" y="473974"/>
            <a:ext cx="5821443" cy="4007299"/>
          </a:xfrm>
          <a:custGeom>
            <a:avLst/>
            <a:gdLst>
              <a:gd name="connsiteX0" fmla="*/ 3025687 w 7761924"/>
              <a:gd name="connsiteY0" fmla="*/ 76 h 5343065"/>
              <a:gd name="connsiteX1" fmla="*/ 3372722 w 7761924"/>
              <a:gd name="connsiteY1" fmla="*/ 16088 h 5343065"/>
              <a:gd name="connsiteX2" fmla="*/ 7761924 w 7761924"/>
              <a:gd name="connsiteY2" fmla="*/ 3316816 h 5343065"/>
              <a:gd name="connsiteX3" fmla="*/ 3701109 w 7761924"/>
              <a:gd name="connsiteY3" fmla="*/ 5320611 h 5343065"/>
              <a:gd name="connsiteX4" fmla="*/ 36290 w 7761924"/>
              <a:gd name="connsiteY4" fmla="*/ 2696959 h 5343065"/>
              <a:gd name="connsiteX5" fmla="*/ 3025687 w 7761924"/>
              <a:gd name="connsiteY5" fmla="*/ 76 h 5343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  <a:solidFill>
            <a:srgbClr val="FDE111"/>
          </a:solidFill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EEA231-6D6B-5147-A9A7-1A48939EB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E"/>
              <a:t>https://processing.org/ </a:t>
            </a:r>
            <a:endParaRPr lang="en-IE" dirty="0"/>
          </a:p>
        </p:txBody>
      </p:sp>
      <p:pic>
        <p:nvPicPr>
          <p:cNvPr id="7" name="Picture 6" descr="A close up of a toy&#13;&#10;&#13;&#10;Description automatically generated">
            <a:extLst>
              <a:ext uri="{FF2B5EF4-FFF2-40B4-BE49-F238E27FC236}">
                <a16:creationId xmlns:a16="http://schemas.microsoft.com/office/drawing/2014/main" id="{2D47C071-A929-7E49-8327-BB4D84AA9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971" y="4095032"/>
            <a:ext cx="628034" cy="77248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9B5407-EB5B-AF48-8192-C2BB3AEC3F33}"/>
              </a:ext>
            </a:extLst>
          </p:cNvPr>
          <p:cNvSpPr/>
          <p:nvPr/>
        </p:nvSpPr>
        <p:spPr>
          <a:xfrm>
            <a:off x="11" y="4902399"/>
            <a:ext cx="9143989" cy="241102"/>
          </a:xfrm>
          <a:prstGeom prst="rect">
            <a:avLst/>
          </a:prstGeom>
          <a:solidFill>
            <a:srgbClr val="036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9025A5-5106-3945-8404-F8F73E40F972}"/>
              </a:ext>
            </a:extLst>
          </p:cNvPr>
          <p:cNvSpPr/>
          <p:nvPr/>
        </p:nvSpPr>
        <p:spPr>
          <a:xfrm>
            <a:off x="21" y="4867339"/>
            <a:ext cx="9143978" cy="35060"/>
          </a:xfrm>
          <a:prstGeom prst="rect">
            <a:avLst/>
          </a:prstGeom>
          <a:solidFill>
            <a:srgbClr val="1F33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E905818B-C982-6824-2D72-82CAA50EB15F}"/>
              </a:ext>
            </a:extLst>
          </p:cNvPr>
          <p:cNvSpPr/>
          <p:nvPr/>
        </p:nvSpPr>
        <p:spPr>
          <a:xfrm>
            <a:off x="3119770" y="255925"/>
            <a:ext cx="4825046" cy="4363451"/>
          </a:xfrm>
          <a:custGeom>
            <a:avLst/>
            <a:gdLst>
              <a:gd name="connsiteX0" fmla="*/ 2412523 w 4825046"/>
              <a:gd name="connsiteY0" fmla="*/ 0 h 4363451"/>
              <a:gd name="connsiteX1" fmla="*/ 4825046 w 4825046"/>
              <a:gd name="connsiteY1" fmla="*/ 2181726 h 4363451"/>
              <a:gd name="connsiteX2" fmla="*/ 4294291 w 4825046"/>
              <a:gd name="connsiteY2" fmla="*/ 2181726 h 4363451"/>
              <a:gd name="connsiteX3" fmla="*/ 3835912 w 4825046"/>
              <a:gd name="connsiteY3" fmla="*/ 2181726 h 4363451"/>
              <a:gd name="connsiteX4" fmla="*/ 3401657 w 4825046"/>
              <a:gd name="connsiteY4" fmla="*/ 2181726 h 4363451"/>
              <a:gd name="connsiteX5" fmla="*/ 2895028 w 4825046"/>
              <a:gd name="connsiteY5" fmla="*/ 2181726 h 4363451"/>
              <a:gd name="connsiteX6" fmla="*/ 2412523 w 4825046"/>
              <a:gd name="connsiteY6" fmla="*/ 2181726 h 4363451"/>
              <a:gd name="connsiteX7" fmla="*/ 2412523 w 4825046"/>
              <a:gd name="connsiteY7" fmla="*/ 1592660 h 4363451"/>
              <a:gd name="connsiteX8" fmla="*/ 2412523 w 4825046"/>
              <a:gd name="connsiteY8" fmla="*/ 1003594 h 4363451"/>
              <a:gd name="connsiteX9" fmla="*/ 2412523 w 4825046"/>
              <a:gd name="connsiteY9" fmla="*/ 0 h 4363451"/>
              <a:gd name="connsiteX0" fmla="*/ 2412523 w 4825046"/>
              <a:gd name="connsiteY0" fmla="*/ 0 h 4363451"/>
              <a:gd name="connsiteX1" fmla="*/ 4825046 w 4825046"/>
              <a:gd name="connsiteY1" fmla="*/ 2181726 h 4363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25046" h="4363451" stroke="0" extrusionOk="0">
                <a:moveTo>
                  <a:pt x="2412523" y="0"/>
                </a:moveTo>
                <a:cubicBezTo>
                  <a:pt x="3628794" y="-71631"/>
                  <a:pt x="4778611" y="994220"/>
                  <a:pt x="4825046" y="2181726"/>
                </a:cubicBezTo>
                <a:cubicBezTo>
                  <a:pt x="4648381" y="2216667"/>
                  <a:pt x="4555722" y="2178687"/>
                  <a:pt x="4294291" y="2181726"/>
                </a:cubicBezTo>
                <a:cubicBezTo>
                  <a:pt x="4032860" y="2184765"/>
                  <a:pt x="3930079" y="2128263"/>
                  <a:pt x="3835912" y="2181726"/>
                </a:cubicBezTo>
                <a:cubicBezTo>
                  <a:pt x="3741745" y="2235189"/>
                  <a:pt x="3611727" y="2130904"/>
                  <a:pt x="3401657" y="2181726"/>
                </a:cubicBezTo>
                <a:cubicBezTo>
                  <a:pt x="3191588" y="2232548"/>
                  <a:pt x="3023759" y="2129332"/>
                  <a:pt x="2895028" y="2181726"/>
                </a:cubicBezTo>
                <a:cubicBezTo>
                  <a:pt x="2766297" y="2234120"/>
                  <a:pt x="2573145" y="2144605"/>
                  <a:pt x="2412523" y="2181726"/>
                </a:cubicBezTo>
                <a:cubicBezTo>
                  <a:pt x="2399089" y="2048791"/>
                  <a:pt x="2438220" y="1759814"/>
                  <a:pt x="2412523" y="1592660"/>
                </a:cubicBezTo>
                <a:cubicBezTo>
                  <a:pt x="2386826" y="1425506"/>
                  <a:pt x="2428532" y="1262217"/>
                  <a:pt x="2412523" y="1003594"/>
                </a:cubicBezTo>
                <a:cubicBezTo>
                  <a:pt x="2396514" y="744971"/>
                  <a:pt x="2425062" y="317837"/>
                  <a:pt x="2412523" y="0"/>
                </a:cubicBezTo>
                <a:close/>
              </a:path>
              <a:path w="4825046" h="4363451" fill="none" extrusionOk="0">
                <a:moveTo>
                  <a:pt x="2412523" y="0"/>
                </a:moveTo>
                <a:cubicBezTo>
                  <a:pt x="3893069" y="220530"/>
                  <a:pt x="4841856" y="1150891"/>
                  <a:pt x="4825046" y="2181726"/>
                </a:cubicBezTo>
              </a:path>
              <a:path w="4825046" h="4363451" fill="none" stroke="0" extrusionOk="0">
                <a:moveTo>
                  <a:pt x="2412523" y="0"/>
                </a:moveTo>
                <a:cubicBezTo>
                  <a:pt x="3594218" y="-24376"/>
                  <a:pt x="4991083" y="1112579"/>
                  <a:pt x="4825046" y="2181726"/>
                </a:cubicBezTo>
              </a:path>
            </a:pathLst>
          </a:custGeom>
          <a:ln w="161925"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0E12D8E3-B5EB-1F63-44BF-C8DFC4B7792B}"/>
              </a:ext>
            </a:extLst>
          </p:cNvPr>
          <p:cNvSpPr/>
          <p:nvPr/>
        </p:nvSpPr>
        <p:spPr>
          <a:xfrm rot="10800000">
            <a:off x="1199184" y="241101"/>
            <a:ext cx="4825046" cy="4363451"/>
          </a:xfrm>
          <a:custGeom>
            <a:avLst/>
            <a:gdLst>
              <a:gd name="connsiteX0" fmla="*/ 2412523 w 4825046"/>
              <a:gd name="connsiteY0" fmla="*/ 0 h 4363451"/>
              <a:gd name="connsiteX1" fmla="*/ 4825046 w 4825046"/>
              <a:gd name="connsiteY1" fmla="*/ 2181726 h 4363451"/>
              <a:gd name="connsiteX2" fmla="*/ 4294291 w 4825046"/>
              <a:gd name="connsiteY2" fmla="*/ 2181726 h 4363451"/>
              <a:gd name="connsiteX3" fmla="*/ 3835912 w 4825046"/>
              <a:gd name="connsiteY3" fmla="*/ 2181726 h 4363451"/>
              <a:gd name="connsiteX4" fmla="*/ 3401657 w 4825046"/>
              <a:gd name="connsiteY4" fmla="*/ 2181726 h 4363451"/>
              <a:gd name="connsiteX5" fmla="*/ 2895028 w 4825046"/>
              <a:gd name="connsiteY5" fmla="*/ 2181726 h 4363451"/>
              <a:gd name="connsiteX6" fmla="*/ 2412523 w 4825046"/>
              <a:gd name="connsiteY6" fmla="*/ 2181726 h 4363451"/>
              <a:gd name="connsiteX7" fmla="*/ 2412523 w 4825046"/>
              <a:gd name="connsiteY7" fmla="*/ 1592660 h 4363451"/>
              <a:gd name="connsiteX8" fmla="*/ 2412523 w 4825046"/>
              <a:gd name="connsiteY8" fmla="*/ 1003594 h 4363451"/>
              <a:gd name="connsiteX9" fmla="*/ 2412523 w 4825046"/>
              <a:gd name="connsiteY9" fmla="*/ 0 h 4363451"/>
              <a:gd name="connsiteX0" fmla="*/ 2412523 w 4825046"/>
              <a:gd name="connsiteY0" fmla="*/ 0 h 4363451"/>
              <a:gd name="connsiteX1" fmla="*/ 4825046 w 4825046"/>
              <a:gd name="connsiteY1" fmla="*/ 2181726 h 4363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25046" h="4363451" stroke="0" extrusionOk="0">
                <a:moveTo>
                  <a:pt x="2412523" y="0"/>
                </a:moveTo>
                <a:cubicBezTo>
                  <a:pt x="3628794" y="-71631"/>
                  <a:pt x="4778611" y="994220"/>
                  <a:pt x="4825046" y="2181726"/>
                </a:cubicBezTo>
                <a:cubicBezTo>
                  <a:pt x="4648381" y="2216667"/>
                  <a:pt x="4555722" y="2178687"/>
                  <a:pt x="4294291" y="2181726"/>
                </a:cubicBezTo>
                <a:cubicBezTo>
                  <a:pt x="4032860" y="2184765"/>
                  <a:pt x="3930079" y="2128263"/>
                  <a:pt x="3835912" y="2181726"/>
                </a:cubicBezTo>
                <a:cubicBezTo>
                  <a:pt x="3741745" y="2235189"/>
                  <a:pt x="3611727" y="2130904"/>
                  <a:pt x="3401657" y="2181726"/>
                </a:cubicBezTo>
                <a:cubicBezTo>
                  <a:pt x="3191588" y="2232548"/>
                  <a:pt x="3023759" y="2129332"/>
                  <a:pt x="2895028" y="2181726"/>
                </a:cubicBezTo>
                <a:cubicBezTo>
                  <a:pt x="2766297" y="2234120"/>
                  <a:pt x="2573145" y="2144605"/>
                  <a:pt x="2412523" y="2181726"/>
                </a:cubicBezTo>
                <a:cubicBezTo>
                  <a:pt x="2399089" y="2048791"/>
                  <a:pt x="2438220" y="1759814"/>
                  <a:pt x="2412523" y="1592660"/>
                </a:cubicBezTo>
                <a:cubicBezTo>
                  <a:pt x="2386826" y="1425506"/>
                  <a:pt x="2428532" y="1262217"/>
                  <a:pt x="2412523" y="1003594"/>
                </a:cubicBezTo>
                <a:cubicBezTo>
                  <a:pt x="2396514" y="744971"/>
                  <a:pt x="2425062" y="317837"/>
                  <a:pt x="2412523" y="0"/>
                </a:cubicBezTo>
                <a:close/>
              </a:path>
              <a:path w="4825046" h="4363451" fill="none" extrusionOk="0">
                <a:moveTo>
                  <a:pt x="2412523" y="0"/>
                </a:moveTo>
                <a:cubicBezTo>
                  <a:pt x="3893069" y="220530"/>
                  <a:pt x="4841856" y="1150891"/>
                  <a:pt x="4825046" y="2181726"/>
                </a:cubicBezTo>
              </a:path>
              <a:path w="4825046" h="4363451" fill="none" stroke="0" extrusionOk="0">
                <a:moveTo>
                  <a:pt x="2412523" y="0"/>
                </a:moveTo>
                <a:cubicBezTo>
                  <a:pt x="3594218" y="-24376"/>
                  <a:pt x="4991083" y="1112579"/>
                  <a:pt x="4825046" y="2181726"/>
                </a:cubicBezTo>
              </a:path>
            </a:pathLst>
          </a:custGeom>
          <a:ln w="161925"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BA07139-B4B0-117B-EC27-2D34964457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6852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Static drawing – an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2BAED2-5401-405D-AAAD-5DE37C743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855285"/>
            <a:ext cx="4894921" cy="3576756"/>
          </a:xfrm>
        </p:spPr>
        <p:txBody>
          <a:bodyPr/>
          <a:lstStyle/>
          <a:p>
            <a:r>
              <a:rPr lang="en-IE" sz="2800" dirty="0"/>
              <a:t>Static drawings are those that don’t change over time:</a:t>
            </a:r>
          </a:p>
          <a:p>
            <a:pPr lvl="1"/>
            <a:r>
              <a:rPr lang="en-IE" dirty="0"/>
              <a:t>Once they are drawn, they don’t change.</a:t>
            </a:r>
          </a:p>
          <a:p>
            <a:pPr lvl="1"/>
            <a:r>
              <a:rPr lang="en-IE" dirty="0"/>
              <a:t>They don’t respond to events e.g. a mouse moving over the sketch, a key being pressed, etc.</a:t>
            </a:r>
          </a:p>
          <a:p>
            <a:pPr lvl="1"/>
            <a:endParaRPr lang="en-IE" dirty="0"/>
          </a:p>
          <a:p>
            <a:endParaRPr lang="en-IE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2077D8-D5DC-1CB2-627C-C7710B525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962" y="1710499"/>
            <a:ext cx="2886075" cy="25003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209916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3F2B9-CA77-41E2-BFCC-DD2CEF526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5393" y="877824"/>
            <a:ext cx="5133213" cy="681895"/>
          </a:xfrm>
        </p:spPr>
        <p:txBody>
          <a:bodyPr/>
          <a:lstStyle/>
          <a:p>
            <a:r>
              <a:rPr lang="en-IE" sz="3200" dirty="0"/>
              <a:t>Colour (Grayscale and RGB)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BE7485-852A-97FB-4B53-8AAF5CCFF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14689" y="1844899"/>
            <a:ext cx="2430269" cy="2261889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404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We looked at the Grayscale palette</a:t>
            </a:r>
          </a:p>
        </p:txBody>
      </p:sp>
      <p:sp>
        <p:nvSpPr>
          <p:cNvPr id="4" name="Rectangle 3"/>
          <p:cNvSpPr/>
          <p:nvPr/>
        </p:nvSpPr>
        <p:spPr>
          <a:xfrm>
            <a:off x="2144772" y="4189113"/>
            <a:ext cx="4273927" cy="352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1688" dirty="0"/>
              <a:t>https://www.processing.org/tutorials/color/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49" t="51984" r="23586" b="26136"/>
          <a:stretch/>
        </p:blipFill>
        <p:spPr bwMode="auto">
          <a:xfrm>
            <a:off x="685800" y="952035"/>
            <a:ext cx="4173188" cy="12003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915888" y="2432109"/>
            <a:ext cx="3886200" cy="14773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E" sz="1800" dirty="0"/>
              <a:t>“0 means black, 255 means white. In between, every other number - 50, 87, 162, 209, and so on - is a shade of </a:t>
            </a:r>
            <a:r>
              <a:rPr lang="en-IE" sz="1800" dirty="0" err="1"/>
              <a:t>gray</a:t>
            </a:r>
            <a:r>
              <a:rPr lang="en-IE" sz="1800" dirty="0"/>
              <a:t> ranging from black to white.” </a:t>
            </a:r>
          </a:p>
        </p:txBody>
      </p:sp>
    </p:spTree>
    <p:extLst>
      <p:ext uri="{BB962C8B-B14F-4D97-AF65-F5344CB8AC3E}">
        <p14:creationId xmlns:p14="http://schemas.microsoft.com/office/powerpoint/2010/main" val="118323298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The RGB palette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93" t="15873" r="32399" b="42235"/>
          <a:stretch/>
        </p:blipFill>
        <p:spPr bwMode="auto">
          <a:xfrm>
            <a:off x="507353" y="930728"/>
            <a:ext cx="2440379" cy="229837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884435" y="3130966"/>
            <a:ext cx="2794601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E" sz="1800" dirty="0"/>
              <a:t>Digital colours are made by mixing the three primary colours  of light (red, green, and blue).</a:t>
            </a:r>
          </a:p>
        </p:txBody>
      </p:sp>
      <p:sp>
        <p:nvSpPr>
          <p:cNvPr id="7" name="Rectangle 6"/>
          <p:cNvSpPr/>
          <p:nvPr/>
        </p:nvSpPr>
        <p:spPr>
          <a:xfrm>
            <a:off x="4481770" y="930728"/>
            <a:ext cx="3429000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/>
            <a:r>
              <a:rPr lang="en-IE" sz="1800" dirty="0"/>
              <a:t>“As with grayscale, the individual </a:t>
            </a:r>
            <a:r>
              <a:rPr lang="en-IE" sz="1800" dirty="0" err="1"/>
              <a:t>color</a:t>
            </a:r>
            <a:r>
              <a:rPr lang="en-IE" sz="1800" dirty="0"/>
              <a:t> elements are expressed as ranges from 0 (none of that </a:t>
            </a:r>
            <a:r>
              <a:rPr lang="en-IE" sz="1800" dirty="0" err="1"/>
              <a:t>color</a:t>
            </a:r>
            <a:r>
              <a:rPr lang="en-IE" sz="1800" dirty="0"/>
              <a:t>) to 255 (as much as possible), and they are listed in the order R, G, and B.”</a:t>
            </a:r>
          </a:p>
        </p:txBody>
      </p:sp>
    </p:spTree>
    <p:extLst>
      <p:ext uri="{BB962C8B-B14F-4D97-AF65-F5344CB8AC3E}">
        <p14:creationId xmlns:p14="http://schemas.microsoft.com/office/powerpoint/2010/main" val="285730191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35511" y="61057"/>
            <a:ext cx="4750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1800" dirty="0">
                <a:hlinkClick r:id="rId2"/>
              </a:rPr>
              <a:t>https://color.adobe.com/create/color-wheel/</a:t>
            </a:r>
            <a:r>
              <a:rPr lang="en-IE" sz="1800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07305"/>
            <a:ext cx="5943600" cy="36114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4097" y="1135745"/>
            <a:ext cx="2360295" cy="36004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422750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9573</TotalTime>
  <Words>1724</Words>
  <Application>Microsoft Macintosh PowerPoint</Application>
  <PresentationFormat>On-screen Show (16:9)</PresentationFormat>
  <Paragraphs>287</Paragraphs>
  <Slides>40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Agency FB</vt:lpstr>
      <vt:lpstr>Arial</vt:lpstr>
      <vt:lpstr>Avenir</vt:lpstr>
      <vt:lpstr>Calibri</vt:lpstr>
      <vt:lpstr>Helvetica</vt:lpstr>
      <vt:lpstr>Helvetica Light</vt:lpstr>
      <vt:lpstr>Helvetica Neue</vt:lpstr>
      <vt:lpstr>Helvetica Neue Light</vt:lpstr>
      <vt:lpstr>Helvetica Neue UltraLight</vt:lpstr>
      <vt:lpstr>Wingdings</vt:lpstr>
      <vt:lpstr>White</vt:lpstr>
      <vt:lpstr>Programming Fundamentals 1</vt:lpstr>
      <vt:lpstr>PowerPoint Presentation</vt:lpstr>
      <vt:lpstr>Agenda</vt:lpstr>
      <vt:lpstr>Static drawing – an example</vt:lpstr>
      <vt:lpstr>Static drawing – an example</vt:lpstr>
      <vt:lpstr>Colour (Grayscale and RGB)</vt:lpstr>
      <vt:lpstr>We looked at the Grayscale palette</vt:lpstr>
      <vt:lpstr>The RGB palette</vt:lpstr>
      <vt:lpstr>PowerPoint Presentation</vt:lpstr>
      <vt:lpstr>background() - syntax</vt:lpstr>
      <vt:lpstr>background() - grayscale</vt:lpstr>
      <vt:lpstr>background() – R,G,B</vt:lpstr>
      <vt:lpstr>background() – R,G,B</vt:lpstr>
      <vt:lpstr>Filling Shapes with Colour</vt:lpstr>
      <vt:lpstr>fill() - syntax</vt:lpstr>
      <vt:lpstr>fill()</vt:lpstr>
      <vt:lpstr>fill()</vt:lpstr>
      <vt:lpstr>fill()</vt:lpstr>
      <vt:lpstr>Formatting the Shape Outline</vt:lpstr>
      <vt:lpstr>Changing the outline (i.e. stroke)</vt:lpstr>
      <vt:lpstr>noStroke() - syntax</vt:lpstr>
      <vt:lpstr>noStroke()</vt:lpstr>
      <vt:lpstr>stroke() - syntax</vt:lpstr>
      <vt:lpstr>stroke()</vt:lpstr>
      <vt:lpstr>strokeWeight() - syntax</vt:lpstr>
      <vt:lpstr>strokeWeight()</vt:lpstr>
      <vt:lpstr>Syntax and Logic Errors</vt:lpstr>
      <vt:lpstr>Syntax and Syntax Errors</vt:lpstr>
      <vt:lpstr>Syntax Errors</vt:lpstr>
      <vt:lpstr>Syntax Errors</vt:lpstr>
      <vt:lpstr>Syntax Errors</vt:lpstr>
      <vt:lpstr>Logic Errors</vt:lpstr>
      <vt:lpstr>Logic Errors</vt:lpstr>
      <vt:lpstr>Logic Errors</vt:lpstr>
      <vt:lpstr>Commenting your Code</vt:lpstr>
      <vt:lpstr>Code so far…</vt:lpstr>
      <vt:lpstr>Commenting your code…</vt:lpstr>
      <vt:lpstr>Code so far…with commenting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Application Development</dc:title>
  <dc:creator>David Drohan</dc:creator>
  <cp:lastModifiedBy>David Drohan</cp:lastModifiedBy>
  <cp:revision>93</cp:revision>
  <dcterms:created xsi:type="dcterms:W3CDTF">2019-01-29T16:40:14Z</dcterms:created>
  <dcterms:modified xsi:type="dcterms:W3CDTF">2023-09-14T03:16:59Z</dcterms:modified>
</cp:coreProperties>
</file>